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8"/>
  </p:notesMasterIdLst>
  <p:sldIdLst>
    <p:sldId id="256" r:id="rId2"/>
    <p:sldId id="292" r:id="rId3"/>
    <p:sldId id="284" r:id="rId4"/>
    <p:sldId id="300" r:id="rId5"/>
    <p:sldId id="302" r:id="rId6"/>
    <p:sldId id="282" r:id="rId7"/>
    <p:sldId id="257" r:id="rId8"/>
    <p:sldId id="266" r:id="rId9"/>
    <p:sldId id="261" r:id="rId10"/>
    <p:sldId id="269" r:id="rId11"/>
    <p:sldId id="265" r:id="rId12"/>
    <p:sldId id="299" r:id="rId13"/>
    <p:sldId id="279" r:id="rId14"/>
    <p:sldId id="271" r:id="rId15"/>
    <p:sldId id="289" r:id="rId16"/>
    <p:sldId id="276" r:id="rId17"/>
    <p:sldId id="290" r:id="rId18"/>
    <p:sldId id="272" r:id="rId19"/>
    <p:sldId id="291" r:id="rId20"/>
    <p:sldId id="273" r:id="rId21"/>
    <p:sldId id="277" r:id="rId22"/>
    <p:sldId id="286" r:id="rId23"/>
    <p:sldId id="268" r:id="rId24"/>
    <p:sldId id="283" r:id="rId25"/>
    <p:sldId id="296" r:id="rId26"/>
    <p:sldId id="30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C94FB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95" autoAdjust="0"/>
  </p:normalViewPr>
  <p:slideViewPr>
    <p:cSldViewPr>
      <p:cViewPr varScale="1">
        <p:scale>
          <a:sx n="88" d="100"/>
          <a:sy n="88" d="100"/>
        </p:scale>
        <p:origin x="9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360175C-82D2-405F-93FB-3AB085EB3FB3}" type="datetimeFigureOut">
              <a:rPr lang="en-US"/>
              <a:pPr>
                <a:defRPr/>
              </a:pPr>
              <a:t>3/20/2019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47CC70-62BE-4A22-83CC-5A93881ECD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Assistive Technology Works:  Legislation, Definitions and Benefits is a brief introduction to the laws around assistive technology, otherwise referred to as AT, and how AT benefits students with disabilities.  This presentation was developed by the Virginia Department of Education’s Assistive Technology Priority Project.</a:t>
            </a:r>
          </a:p>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2A9E6C-FCAC-4126-84D5-FC02C29B17DE}"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broad definitions allow IEP teams the flexibility to provide a range of AT devices (and services) from low to high tech to support student performance in academic and functional areas. Low tech devices are considered to be less complex, less expensive and require little training (such pencil grips and highlighters.)  High tech devices are more costly, complex, involve computer technology and require a higher degree of training.  Devices that range between high and low tech are considered by some to be mid-tech devices.   Most decisions about AT devices and services typically result in easily accessible AT and widely available technology. Examples include: organizational tools, graphic organizers, highlighters, sticky notes, and the use of accessibility features in word processing programs, etc.  Some students require higher tech devices such as customized computers and complex augmentative communication devices.  All decisions about assistive technology should be supported by data and device trials.</a:t>
            </a:r>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F0C523-CDA3-42BD-A959-240D081BAFCC}"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Consideration of devices should include, but not be limited to the following areas of need: </a:t>
            </a:r>
          </a:p>
          <a:p>
            <a:r>
              <a:rPr lang="en-US" altLang="en-US" smtClean="0"/>
              <a:t>Literacy and Numeracy</a:t>
            </a:r>
          </a:p>
          <a:p>
            <a:r>
              <a:rPr lang="en-US" altLang="en-US" smtClean="0"/>
              <a:t>Study and Organizational Skills</a:t>
            </a:r>
          </a:p>
          <a:p>
            <a:r>
              <a:rPr lang="en-US" altLang="en-US" smtClean="0"/>
              <a:t>Listening and Communication</a:t>
            </a:r>
          </a:p>
          <a:p>
            <a:r>
              <a:rPr lang="en-US" altLang="en-US" smtClean="0"/>
              <a:t>Activities of  Daily Living</a:t>
            </a:r>
          </a:p>
          <a:p>
            <a:r>
              <a:rPr lang="en-US" altLang="en-US" smtClean="0"/>
              <a:t>Recreation, Leisure, and Adaptive Play</a:t>
            </a:r>
          </a:p>
          <a:p>
            <a:r>
              <a:rPr lang="en-US" altLang="en-US" smtClean="0"/>
              <a:t>Positioning, Seating, and Mobility</a:t>
            </a:r>
          </a:p>
          <a:p>
            <a:r>
              <a:rPr lang="en-US" altLang="en-US" smtClean="0"/>
              <a:t>Computer Access</a:t>
            </a:r>
          </a:p>
          <a:p>
            <a:r>
              <a:rPr lang="en-US" altLang="en-US" smtClean="0"/>
              <a:t>And Behavior and Transition</a:t>
            </a:r>
          </a:p>
          <a:p>
            <a:r>
              <a:rPr lang="en-US" altLang="en-US" smtClean="0"/>
              <a:t>In addition, AT can be useful for a person with challenging behavior to help keep them actively engaged in activities and prevent frustrations that can lead to behavior incidents. </a:t>
            </a:r>
          </a:p>
          <a:p>
            <a:r>
              <a:rPr lang="en-US" altLang="en-US" smtClean="0"/>
              <a:t>Transition planning is another important area for AT consideration.  Transitions occur throughout our lives, from early intervention to school and school to post secondary activities. With every transition, comes new tasks and routines and an opportunity for AT to support student success and independence.  </a:t>
            </a:r>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657A18-9D62-4560-A37F-D60F6798294D}"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Turn to a partner and answer these questions.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AC9393-6660-4AAD-80D2-25E78D689526}"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who really benefits from assistive technology?  The law interprets assistive technology to benefit anyone with an identified disability, including anyone who is having difficulty in a skill area and who would experience greater success with an accommodation or modification.  The benefits cross age, grade, and all disability areas.  Let’s look at some students who have benefited from the use of AT in educational settings</a:t>
            </a:r>
          </a:p>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88B2B5-27ED-4CAE-9E70-81531B1B2085}"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Shana is a 3 year old girl who receives educational services in a self-contained special education classroom.  She receives occupational therapy, physical therapy and speech therapy.  Shana has difficulty sitting up without support, turning pages of books and talking.  </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3CB8E1-1A2F-418D-BB8D-5B2492F8437F}"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With the help of adaptive seating and a switch attached is an electronic literacy tool,  Shana is able to independently use the switch to read the book.  </a:t>
            </a:r>
          </a:p>
          <a:p>
            <a:pPr eaLnBrk="1" hangingPunct="1">
              <a:spcBef>
                <a:spcPct val="0"/>
              </a:spcBef>
            </a:pPr>
            <a:endParaRPr lang="en-US" altLang="en-US" smtClean="0"/>
          </a:p>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29AECA-A19A-4AC1-BE6F-5BD2997EFE75}"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John is a fourth grade student with an IEP.  He experiences educational challenges in the areas of reading, writing and spelling.  He has difficulty writing a short paragraph of 2-3 sentences on a topic area.  He also has trouble spelling high frequency sight words and applying word analysis skills when reading.  He reads on a 2</a:t>
            </a:r>
            <a:r>
              <a:rPr lang="en-US" altLang="en-US" baseline="30000" dirty="0" smtClean="0"/>
              <a:t>nd</a:t>
            </a:r>
            <a:r>
              <a:rPr lang="en-US" altLang="en-US" dirty="0" smtClean="0"/>
              <a:t> grade level.  He has difficulty with reading comprehension but his listening comprehension is average.   John was given sentence starters, word banks, a personal dictionary, a reduced number of spelling words, and extra time to complete his work.  However, John was still not able to produce the amount of writing required for a 4</a:t>
            </a:r>
            <a:r>
              <a:rPr lang="en-US" altLang="en-US" baseline="30000" dirty="0" smtClean="0"/>
              <a:t>th</a:t>
            </a:r>
            <a:r>
              <a:rPr lang="en-US" altLang="en-US" dirty="0" smtClean="0"/>
              <a:t> grade student. </a:t>
            </a:r>
          </a:p>
          <a:p>
            <a:pPr eaLnBrk="1" hangingPunct="1">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6D914A-140E-4CF6-BC1B-6D02F996AEA5}"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His IEP team explored a variety of software programs and kept data to determine which technologies were most effective.   John experienced success using word prediction software to help with spelling.  He is now able to keep up with fourth grade reading materials with the use of an mp3 player and digital textbooks.  </a:t>
            </a:r>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DEEA30-7213-4C08-97DE-E353C1214C2E}"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Sam is a high school student with career goals that require a college education. He is concerned about his difficulties with note taking and organization.  Sam worked with his IEP team to try out software programs and other AT devices that could help with note taking.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F265DC-674F-4D6D-980F-04D9A70B4CE4}"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After trying a variety of assistive technologies, Sam found it helpful to use a recording device with voice recognition software to record notes in class and then transfer his class notes to his computer.  Since he already has a small portable computer, he decided an online calendar would be easier for him to maintain.  Training was provided to Sam, his family and his teachers on these AT devices so they could support him at home and at school.  </a:t>
            </a:r>
          </a:p>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FBD265-863A-4081-ABF6-947517913479}"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Check your knowledge with this brief quiz/pre-test.  Pass out paper copies of this quiz to participants.  Answers are provided at the end of the video and on the answer sheet.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209BDF-F37F-455A-9C42-A67928092B40}"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many benefits of assistive technology as evident by the successes of Shana, John and Sam.  But, there are also other benefits. Over the past 10 years, the percentage of students with disabilities served in schools and classes with their peers without disabilities has gradually increased and continues to grow.   AT can help improve school performance in all academic areas.  Something as simple as a multiplication or division table can help students succeed in math.  AT provides access to the general education curriculum and helps students successfully complete tasks in academic and functional areas.  For example, a student who struggles in the area of reading might use text to speech software to read important pieces of literature and access content in science and social studies.  For students with communication difficulties, AT can improve communication success through the use of augmentative and alternative communication devices and materials. In essence, AT provides a voice for these students to express wants, needs and to share feelings and ideas.   It also helps individuals articulate their goals and achieve goals that may not have been possible.</a:t>
            </a:r>
          </a:p>
          <a:p>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B178D8-7054-4E6A-905C-9FB29E457B12}"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Assistive technology helps students compensate for their areas of weakness and increases independence in school, work and home life.  When students are more successful and independent, self-esteem and confidence are improved and students are more satisfied in school.  Possibly one of the greatest benefits of AT is that it increases opportunities for students to participate with their peers</a:t>
            </a:r>
          </a:p>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AA006B-905F-4745-A1EB-72AC1A1248DE}"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Over the years, well-meaning professionals and family members have often made choices, set goals and directed the educational lives of students with disabilities without regard for the students’ interests and preferences. These often involved making critical choices about AT devices and services without including the student in the decision-making process.  Decisions made without the participation of students have led to the purchase of expensive AT devices that were poor choices for the students for a variety of reasons.  </a:t>
            </a:r>
          </a:p>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E0D371-C709-4614-95CD-39E8934DAB08}"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Actively involving students in AT assessments, AT trials and IEP meetings is critical; but even better AT decisions are made when the students have the skills, knowledge and confidence to communicate their own preferences and interests.  Students who are self-determined have these skills.</a:t>
            </a:r>
          </a:p>
          <a:p>
            <a:r>
              <a:rPr lang="en-US" altLang="en-US" smtClean="0"/>
              <a:t>Three things to remember about self-determination are:</a:t>
            </a:r>
          </a:p>
          <a:p>
            <a:r>
              <a:rPr lang="en-US" altLang="en-US" smtClean="0"/>
              <a:t>Involve students early in their own AT selection</a:t>
            </a:r>
          </a:p>
          <a:p>
            <a:r>
              <a:rPr lang="en-US" altLang="en-US" smtClean="0"/>
              <a:t>Student involvement in the selection of AT is critical in matching the appropriate tool to students needs and preferences</a:t>
            </a:r>
          </a:p>
          <a:p>
            <a:r>
              <a:rPr lang="en-US" altLang="en-US" smtClean="0"/>
              <a:t>Involve students in evaluating their own learning styles, strengths, goals, and their need for AT as related to different environments and tasks.</a:t>
            </a:r>
          </a:p>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AF0EC3-99A2-4EC9-96B4-6F957C923A1D}"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conclusion, there is an abundance of easily accessible information on assistive technology selection and use.  When IEP teams are knowledgeable about AT, it increases the likelihood of effective use and success for the student.  For that reason, IEP team members should know what AT is, the laws surrounding its use, and how it can impact a student’s ability to acquire and demonstrate knowledge.  It is important for students, professionals and families to know about the AT resources available in their local schools and programs. </a:t>
            </a:r>
          </a:p>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5FBA98-713F-4D69-910F-B1037847ECFB}"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Review the following true and false statements and their answers.</a:t>
            </a:r>
          </a:p>
          <a:p>
            <a:endParaRPr lang="en-US" altLang="en-US" smtClean="0"/>
          </a:p>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94F368-5575-4F82-B8E0-993678589096}"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7CC70-62BE-4A22-83CC-5A93881ECDE7}" type="slidenum">
              <a:rPr lang="en-US" altLang="en-US" smtClean="0"/>
              <a:pPr/>
              <a:t>26</a:t>
            </a:fld>
            <a:endParaRPr lang="en-US" altLang="en-US"/>
          </a:p>
        </p:txBody>
      </p:sp>
    </p:spTree>
    <p:extLst>
      <p:ext uri="{BB962C8B-B14F-4D97-AF65-F5344CB8AC3E}">
        <p14:creationId xmlns:p14="http://schemas.microsoft.com/office/powerpoint/2010/main" val="307338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Almost every person’s life has been affected by the technology revolution that began in the 1980’s, from the use of portable computers to cell phones.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51AE68-6CFC-47D6-9E7D-A728481F2FC6}" type="slidenum">
              <a:rPr lang="en-US" altLang="en-US"/>
              <a:pPr eaLnBrk="1" hangingPunct="1"/>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information in school environments has improved exponentially through the World Wide Web and digital media sources.</a:t>
            </a:r>
          </a:p>
          <a:p>
            <a:endParaRPr lang="en-US" dirty="0"/>
          </a:p>
        </p:txBody>
      </p:sp>
      <p:sp>
        <p:nvSpPr>
          <p:cNvPr id="4" name="Slide Number Placeholder 3"/>
          <p:cNvSpPr>
            <a:spLocks noGrp="1"/>
          </p:cNvSpPr>
          <p:nvPr>
            <p:ph type="sldNum" sz="quarter" idx="10"/>
          </p:nvPr>
        </p:nvSpPr>
        <p:spPr/>
        <p:txBody>
          <a:bodyPr/>
          <a:lstStyle/>
          <a:p>
            <a:fld id="{6D47CC70-62BE-4A22-83CC-5A93881ECDE7}" type="slidenum">
              <a:rPr lang="en-US" altLang="en-US" smtClean="0"/>
              <a:pPr/>
              <a:t>4</a:t>
            </a:fld>
            <a:endParaRPr lang="en-US" altLang="en-US"/>
          </a:p>
        </p:txBody>
      </p:sp>
    </p:spTree>
    <p:extLst>
      <p:ext uri="{BB962C8B-B14F-4D97-AF65-F5344CB8AC3E}">
        <p14:creationId xmlns:p14="http://schemas.microsoft.com/office/powerpoint/2010/main" val="341619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These technology innovations have provided greater opportunities for individuals with disabilities to achieve success in school, be successfully employed, and be active members of the community.</a:t>
            </a:r>
          </a:p>
          <a:p>
            <a:endParaRPr lang="en-US" dirty="0"/>
          </a:p>
        </p:txBody>
      </p:sp>
      <p:sp>
        <p:nvSpPr>
          <p:cNvPr id="4" name="Slide Number Placeholder 3"/>
          <p:cNvSpPr>
            <a:spLocks noGrp="1"/>
          </p:cNvSpPr>
          <p:nvPr>
            <p:ph type="sldNum" sz="quarter" idx="10"/>
          </p:nvPr>
        </p:nvSpPr>
        <p:spPr/>
        <p:txBody>
          <a:bodyPr/>
          <a:lstStyle/>
          <a:p>
            <a:fld id="{6D47CC70-62BE-4A22-83CC-5A93881ECDE7}" type="slidenum">
              <a:rPr lang="en-US" altLang="en-US" smtClean="0"/>
              <a:pPr/>
              <a:t>5</a:t>
            </a:fld>
            <a:endParaRPr lang="en-US" altLang="en-US"/>
          </a:p>
        </p:txBody>
      </p:sp>
    </p:spTree>
    <p:extLst>
      <p:ext uri="{BB962C8B-B14F-4D97-AF65-F5344CB8AC3E}">
        <p14:creationId xmlns:p14="http://schemas.microsoft.com/office/powerpoint/2010/main" val="187807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Public schools have been involved in the provision of AT devices and services for many years.  Federal legislation such as the Technology-Related Assistance for Individuals with Disabilities Act of 1988 and the Assistive Technology Act of 1998 were the first laws to specifically address the technology related needs of persons with disabilities and define AT devices and services.  The Individuals with Disabilities Education Act of 1990 and 1997 and the Individuals with Disabilities Improvement Act of 2004 emphasize the value of assistive technology and the responsibility of schools to meet the needs of children with disabilities for a free-appropriate public education through the use of assistive technology devices and services.  In addition, they more specifically address AT in educational environments and require IEP teams to consider the need for AT for every individual with a disability.  </a:t>
            </a:r>
          </a:p>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6A516B-8657-45E4-AF0A-4C6CD334DAC5}"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Book Antiqua" panose="02040602050305030304" pitchFamily="18" charset="0"/>
              </a:rPr>
              <a:t>The law places equal weight on </a:t>
            </a:r>
            <a:r>
              <a:rPr lang="en-US" altLang="en-US" smtClean="0">
                <a:solidFill>
                  <a:srgbClr val="CC00CC"/>
                </a:solidFill>
                <a:latin typeface="Book Antiqua" panose="02040602050305030304" pitchFamily="18" charset="0"/>
              </a:rPr>
              <a:t>devices and services.  An AT device can be any piece of equipment whether purchased through a specialized AT catalog or at a local discount store. </a:t>
            </a:r>
          </a:p>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E468F4-4C85-4E91-88A0-73ED68852D61}"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2004, the law further clarifies the definition of an AT device to NOT include a medical device that has been surgically implanted.</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9AB1CC-6BED-41A6-A6F6-5740A9F31415}"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An AT services includes evaluation, purchasing and leasing devices, repairing devices, coordination with other programs and training and technical assistance for the student, family and other professionals.  It is important that AT devices and services be defined for students.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805A34-C2D4-4308-A9A8-71FE5834BE93}"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ECCBA4-A0A4-4651-8246-B4BA1137FCBD}" type="datetime1">
              <a:rPr lang="en-US"/>
              <a:pPr>
                <a:defRPr/>
              </a:pPr>
              <a:t>3/20/2019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C17C32-8D5E-4FC1-9C8A-B38A9CFF8EA9}" type="slidenum">
              <a:rPr lang="en-US" altLang="en-US"/>
              <a:pPr/>
              <a:t>‹#›</a:t>
            </a:fld>
            <a:endParaRPr lang="en-US" altLang="en-US"/>
          </a:p>
        </p:txBody>
      </p:sp>
    </p:spTree>
    <p:extLst>
      <p:ext uri="{BB962C8B-B14F-4D97-AF65-F5344CB8AC3E}">
        <p14:creationId xmlns:p14="http://schemas.microsoft.com/office/powerpoint/2010/main" val="354412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C61A0-B809-49BB-B234-CECBA844380D}" type="datetime1">
              <a:rPr lang="en-US"/>
              <a:pPr>
                <a:defRPr/>
              </a:pPr>
              <a:t>3/20/2019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DEC6E-A63B-462D-90F0-3677D83C1A18}" type="slidenum">
              <a:rPr lang="en-US" altLang="en-US"/>
              <a:pPr/>
              <a:t>‹#›</a:t>
            </a:fld>
            <a:endParaRPr lang="en-US" altLang="en-US"/>
          </a:p>
        </p:txBody>
      </p:sp>
    </p:spTree>
    <p:extLst>
      <p:ext uri="{BB962C8B-B14F-4D97-AF65-F5344CB8AC3E}">
        <p14:creationId xmlns:p14="http://schemas.microsoft.com/office/powerpoint/2010/main" val="222562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7E7E0C-7B9B-4BEB-A44A-466DF3F9E4F4}" type="datetime1">
              <a:rPr lang="en-US"/>
              <a:pPr>
                <a:defRPr/>
              </a:pPr>
              <a:t>3/20/2019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1CAFA4-E7CF-4369-B4A2-0AE5264B5E82}" type="slidenum">
              <a:rPr lang="en-US" altLang="en-US"/>
              <a:pPr/>
              <a:t>‹#›</a:t>
            </a:fld>
            <a:endParaRPr lang="en-US" altLang="en-US"/>
          </a:p>
        </p:txBody>
      </p:sp>
    </p:spTree>
    <p:extLst>
      <p:ext uri="{BB962C8B-B14F-4D97-AF65-F5344CB8AC3E}">
        <p14:creationId xmlns:p14="http://schemas.microsoft.com/office/powerpoint/2010/main" val="302265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DB1B0CB9-8B6B-4A45-A847-77EE97147EEB}" type="datetime1">
              <a:rPr lang="en-US"/>
              <a:pPr>
                <a:defRPr/>
              </a:pPr>
              <a:t>3/20/2019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CCE3FF00-D46A-48DC-A505-7C81512DD27E}" type="slidenum">
              <a:rPr lang="en-US" altLang="en-US"/>
              <a:pPr/>
              <a:t>‹#›</a:t>
            </a:fld>
            <a:endParaRPr lang="en-US" altLang="en-US"/>
          </a:p>
        </p:txBody>
      </p:sp>
    </p:spTree>
    <p:extLst>
      <p:ext uri="{BB962C8B-B14F-4D97-AF65-F5344CB8AC3E}">
        <p14:creationId xmlns:p14="http://schemas.microsoft.com/office/powerpoint/2010/main" val="10031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023974-DF9B-4157-8410-DA15CB6CF17B}" type="datetime1">
              <a:rPr lang="en-US"/>
              <a:pPr>
                <a:defRPr/>
              </a:pPr>
              <a:t>3/20/2019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521796-9143-445F-9708-EF6B098F72F0}" type="slidenum">
              <a:rPr lang="en-US" altLang="en-US"/>
              <a:pPr/>
              <a:t>‹#›</a:t>
            </a:fld>
            <a:endParaRPr lang="en-US" altLang="en-US"/>
          </a:p>
        </p:txBody>
      </p:sp>
    </p:spTree>
    <p:extLst>
      <p:ext uri="{BB962C8B-B14F-4D97-AF65-F5344CB8AC3E}">
        <p14:creationId xmlns:p14="http://schemas.microsoft.com/office/powerpoint/2010/main" val="89330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FD43DE-F581-48D9-BFAD-3616C4479957}" type="datetime1">
              <a:rPr lang="en-US"/>
              <a:pPr>
                <a:defRPr/>
              </a:pPr>
              <a:t>3/20/2019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BCDC58-30F6-4CC9-A0A4-D1E9C1FFE51A}" type="slidenum">
              <a:rPr lang="en-US" altLang="en-US"/>
              <a:pPr/>
              <a:t>‹#›</a:t>
            </a:fld>
            <a:endParaRPr lang="en-US" altLang="en-US"/>
          </a:p>
        </p:txBody>
      </p:sp>
    </p:spTree>
    <p:extLst>
      <p:ext uri="{BB962C8B-B14F-4D97-AF65-F5344CB8AC3E}">
        <p14:creationId xmlns:p14="http://schemas.microsoft.com/office/powerpoint/2010/main" val="2861882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4BB2F6-431B-4FC8-A007-ED2D0679FE18}" type="datetime1">
              <a:rPr lang="en-US"/>
              <a:pPr>
                <a:defRPr/>
              </a:pPr>
              <a:t>3/20/2019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243654-B7E3-4FE0-9122-3EC46E50FDF2}" type="slidenum">
              <a:rPr lang="en-US" altLang="en-US"/>
              <a:pPr/>
              <a:t>‹#›</a:t>
            </a:fld>
            <a:endParaRPr lang="en-US" altLang="en-US"/>
          </a:p>
        </p:txBody>
      </p:sp>
    </p:spTree>
    <p:extLst>
      <p:ext uri="{BB962C8B-B14F-4D97-AF65-F5344CB8AC3E}">
        <p14:creationId xmlns:p14="http://schemas.microsoft.com/office/powerpoint/2010/main" val="285799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EB7946-C909-44A8-AF4F-E3B23B01BA40}" type="datetime1">
              <a:rPr lang="en-US"/>
              <a:pPr>
                <a:defRPr/>
              </a:pPr>
              <a:t>3/20/2019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8879E4-6F7D-42D6-98C4-203B977B45B1}" type="slidenum">
              <a:rPr lang="en-US" altLang="en-US"/>
              <a:pPr/>
              <a:t>‹#›</a:t>
            </a:fld>
            <a:endParaRPr lang="en-US" altLang="en-US"/>
          </a:p>
        </p:txBody>
      </p:sp>
    </p:spTree>
    <p:extLst>
      <p:ext uri="{BB962C8B-B14F-4D97-AF65-F5344CB8AC3E}">
        <p14:creationId xmlns:p14="http://schemas.microsoft.com/office/powerpoint/2010/main" val="54095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44E79E-6C3E-4833-AE37-CB2C4CFD68DA}" type="datetime1">
              <a:rPr lang="en-US"/>
              <a:pPr>
                <a:defRPr/>
              </a:pPr>
              <a:t>3/20/2019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2C635C4-200A-45A7-BDB0-8A4699423250}" type="slidenum">
              <a:rPr lang="en-US" altLang="en-US"/>
              <a:pPr/>
              <a:t>‹#›</a:t>
            </a:fld>
            <a:endParaRPr lang="en-US" altLang="en-US"/>
          </a:p>
        </p:txBody>
      </p:sp>
    </p:spTree>
    <p:extLst>
      <p:ext uri="{BB962C8B-B14F-4D97-AF65-F5344CB8AC3E}">
        <p14:creationId xmlns:p14="http://schemas.microsoft.com/office/powerpoint/2010/main" val="188331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154448-7CF1-4532-85FF-4F8D96A1423E}" type="datetime1">
              <a:rPr lang="en-US"/>
              <a:pPr>
                <a:defRPr/>
              </a:pPr>
              <a:t>3/20/2019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7D560D2-7F34-4FFD-9366-F4E9DDF54EC6}" type="slidenum">
              <a:rPr lang="en-US" altLang="en-US"/>
              <a:pPr/>
              <a:t>‹#›</a:t>
            </a:fld>
            <a:endParaRPr lang="en-US" altLang="en-US"/>
          </a:p>
        </p:txBody>
      </p:sp>
    </p:spTree>
    <p:extLst>
      <p:ext uri="{BB962C8B-B14F-4D97-AF65-F5344CB8AC3E}">
        <p14:creationId xmlns:p14="http://schemas.microsoft.com/office/powerpoint/2010/main" val="40890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427256-3C21-45C9-8CFA-94180F438CA9}" type="datetime1">
              <a:rPr lang="en-US"/>
              <a:pPr>
                <a:defRPr/>
              </a:pPr>
              <a:t>3/20/2019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24D056C-6ACA-474D-9828-1BC2BD50B07C}" type="slidenum">
              <a:rPr lang="en-US" altLang="en-US"/>
              <a:pPr/>
              <a:t>‹#›</a:t>
            </a:fld>
            <a:endParaRPr lang="en-US" altLang="en-US"/>
          </a:p>
        </p:txBody>
      </p:sp>
    </p:spTree>
    <p:extLst>
      <p:ext uri="{BB962C8B-B14F-4D97-AF65-F5344CB8AC3E}">
        <p14:creationId xmlns:p14="http://schemas.microsoft.com/office/powerpoint/2010/main" val="407199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AA4CED-FE9A-48EA-A5F5-29AEBCFA92CF}" type="datetime1">
              <a:rPr lang="en-US"/>
              <a:pPr>
                <a:defRPr/>
              </a:pPr>
              <a:t>3/20/2019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9D9407-90BD-4519-895A-3A816D98ED2D}" type="slidenum">
              <a:rPr lang="en-US" altLang="en-US"/>
              <a:pPr/>
              <a:t>‹#›</a:t>
            </a:fld>
            <a:endParaRPr lang="en-US" altLang="en-US"/>
          </a:p>
        </p:txBody>
      </p:sp>
    </p:spTree>
    <p:extLst>
      <p:ext uri="{BB962C8B-B14F-4D97-AF65-F5344CB8AC3E}">
        <p14:creationId xmlns:p14="http://schemas.microsoft.com/office/powerpoint/2010/main" val="283019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AFF670-B3CF-4A10-9CCC-98450AD0210F}" type="datetime1">
              <a:rPr lang="en-US"/>
              <a:pPr>
                <a:defRPr/>
              </a:pPr>
              <a:t>3/20/2019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71AF51-86F6-49EE-98C9-B053895F6FA7}" type="slidenum">
              <a:rPr lang="en-US" altLang="en-US"/>
              <a:pPr/>
              <a:t>‹#›</a:t>
            </a:fld>
            <a:endParaRPr lang="en-US" altLang="en-US"/>
          </a:p>
        </p:txBody>
      </p:sp>
    </p:spTree>
    <p:extLst>
      <p:ext uri="{BB962C8B-B14F-4D97-AF65-F5344CB8AC3E}">
        <p14:creationId xmlns:p14="http://schemas.microsoft.com/office/powerpoint/2010/main" val="68240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CBE0">
            <a:alpha val="5098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36F9CC7-051C-4C62-9687-D208CA66B70F}" type="datetime1">
              <a:rPr lang="en-US"/>
              <a:pPr>
                <a:defRPr/>
              </a:pPr>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B42660-4507-481B-9D18-A185E2521C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b="1" dirty="0" smtClean="0"/>
              <a:t>Assistive Technology Works:  Legislation, Definitions and Benefits</a:t>
            </a:r>
            <a:r>
              <a:rPr lang="en-US" altLang="en-US" b="1" dirty="0" smtClean="0">
                <a:solidFill>
                  <a:schemeClr val="tx2"/>
                </a:solidFill>
              </a:rPr>
              <a:t>  </a:t>
            </a:r>
            <a:br>
              <a:rPr lang="en-US" altLang="en-US" b="1" dirty="0" smtClean="0">
                <a:solidFill>
                  <a:schemeClr val="tx2"/>
                </a:solidFill>
              </a:rPr>
            </a:br>
            <a:endParaRPr lang="en-US" altLang="en-US" b="1" dirty="0" smtClean="0">
              <a:solidFill>
                <a:schemeClr val="tx2"/>
              </a:solidFill>
            </a:endParaRPr>
          </a:p>
        </p:txBody>
      </p:sp>
      <p:sp>
        <p:nvSpPr>
          <p:cNvPr id="2051" name="Subtitle 2"/>
          <p:cNvSpPr>
            <a:spLocks noGrp="1"/>
          </p:cNvSpPr>
          <p:nvPr>
            <p:ph type="subTitle" idx="1"/>
          </p:nvPr>
        </p:nvSpPr>
        <p:spPr>
          <a:xfrm>
            <a:off x="533400" y="5410200"/>
            <a:ext cx="4114800" cy="1219200"/>
          </a:xfrm>
        </p:spPr>
        <p:txBody>
          <a:bodyPr/>
          <a:lstStyle/>
          <a:p>
            <a:pPr eaLnBrk="1" hangingPunct="1">
              <a:lnSpc>
                <a:spcPct val="80000"/>
              </a:lnSpc>
            </a:pPr>
            <a:r>
              <a:rPr lang="en-US" altLang="en-US" sz="2100" b="1" smtClean="0">
                <a:solidFill>
                  <a:schemeClr val="tx1"/>
                </a:solidFill>
              </a:rPr>
              <a:t>Virginia Department of Education </a:t>
            </a:r>
          </a:p>
          <a:p>
            <a:pPr eaLnBrk="1" hangingPunct="1">
              <a:lnSpc>
                <a:spcPct val="80000"/>
              </a:lnSpc>
            </a:pPr>
            <a:r>
              <a:rPr lang="en-US" altLang="en-US" sz="2100" b="1" smtClean="0">
                <a:solidFill>
                  <a:schemeClr val="tx1"/>
                </a:solidFill>
              </a:rPr>
              <a:t>Assistive Technology Priority Project</a:t>
            </a:r>
          </a:p>
          <a:p>
            <a:pPr eaLnBrk="1" hangingPunct="1">
              <a:lnSpc>
                <a:spcPct val="80000"/>
              </a:lnSpc>
            </a:pPr>
            <a:endParaRPr lang="en-US" altLang="en-US" sz="2100" smtClean="0">
              <a:solidFill>
                <a:schemeClr val="tx1"/>
              </a:solidFill>
            </a:endParaRPr>
          </a:p>
        </p:txBody>
      </p:sp>
      <p:pic>
        <p:nvPicPr>
          <p:cNvPr id="2052" name="Picture 12" descr="A picture of the state of Virginia with the words: Virginia Department of Educat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876800"/>
            <a:ext cx="25908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4"/>
          <p:cNvSpPr>
            <a:spLocks noGrp="1"/>
          </p:cNvSpPr>
          <p:nvPr>
            <p:ph type="title"/>
          </p:nvPr>
        </p:nvSpPr>
        <p:spPr>
          <a:xfrm>
            <a:off x="457200" y="274638"/>
            <a:ext cx="8229600" cy="2468562"/>
          </a:xfrm>
        </p:spPr>
        <p:txBody>
          <a:bodyPr/>
          <a:lstStyle/>
          <a:p>
            <a:pPr eaLnBrk="1" hangingPunct="1"/>
            <a:r>
              <a:rPr lang="en-US" altLang="en-US" sz="3200" smtClean="0"/>
              <a:t>These broad definitions allow IEP teams the flexibility to provide a range of AT devices (and services) from low to high tech to support student performance in academic and functional areas.</a:t>
            </a:r>
          </a:p>
        </p:txBody>
      </p:sp>
      <p:sp>
        <p:nvSpPr>
          <p:cNvPr id="11271" name="TextBox 6"/>
          <p:cNvSpPr txBox="1">
            <a:spLocks noChangeArrowheads="1"/>
          </p:cNvSpPr>
          <p:nvPr/>
        </p:nvSpPr>
        <p:spPr bwMode="auto">
          <a:xfrm>
            <a:off x="1828800" y="27432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high tech</a:t>
            </a:r>
          </a:p>
        </p:txBody>
      </p:sp>
      <p:pic>
        <p:nvPicPr>
          <p:cNvPr id="11269" name="Picture 10" descr="A picture of a laptop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74725" y="3124200"/>
            <a:ext cx="3001963" cy="3001963"/>
          </a:xfrm>
        </p:spPr>
      </p:pic>
      <p:sp>
        <p:nvSpPr>
          <p:cNvPr id="11270" name="TextBox 5"/>
          <p:cNvSpPr txBox="1">
            <a:spLocks noChangeArrowheads="1"/>
          </p:cNvSpPr>
          <p:nvPr/>
        </p:nvSpPr>
        <p:spPr bwMode="auto">
          <a:xfrm>
            <a:off x="6172200" y="3048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low tech</a:t>
            </a:r>
          </a:p>
        </p:txBody>
      </p:sp>
      <p:pic>
        <p:nvPicPr>
          <p:cNvPr id="11268" name="Picture 9" descr="a picture of a pad of sticky notes and a yellow highlight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29000"/>
            <a:ext cx="342423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title"/>
          </p:nvPr>
        </p:nvSpPr>
        <p:spPr/>
        <p:txBody>
          <a:bodyPr/>
          <a:lstStyle/>
          <a:p>
            <a:pPr eaLnBrk="1" hangingPunct="1"/>
            <a:r>
              <a:rPr lang="en-US" altLang="en-US" b="1" smtClean="0"/>
              <a:t>Areas of Need</a:t>
            </a:r>
          </a:p>
        </p:txBody>
      </p:sp>
      <p:sp>
        <p:nvSpPr>
          <p:cNvPr id="3" name="Content Placeholder 2"/>
          <p:cNvSpPr>
            <a:spLocks noGrp="1"/>
          </p:cNvSpPr>
          <p:nvPr>
            <p:ph idx="1"/>
          </p:nvPr>
        </p:nvSpPr>
        <p:spPr>
          <a:xfrm>
            <a:off x="381000" y="1143000"/>
            <a:ext cx="7772400" cy="4876800"/>
          </a:xfrm>
        </p:spPr>
        <p:txBody>
          <a:bodyPr/>
          <a:lstStyle/>
          <a:p>
            <a:pPr marL="273050" indent="-273050" eaLnBrk="1" hangingPunct="1">
              <a:buClr>
                <a:srgbClr val="EB641B"/>
              </a:buClr>
              <a:buFont typeface="Arial" panose="020B0604020202020204" pitchFamily="34" charset="0"/>
              <a:buNone/>
            </a:pPr>
            <a:r>
              <a:rPr lang="en-US" altLang="en-US" sz="2800" smtClean="0"/>
              <a:t>Consideration of devices should include, but not be limited to the following areas of need: </a:t>
            </a:r>
          </a:p>
          <a:p>
            <a:pPr marL="273050" indent="-273050" eaLnBrk="1" hangingPunct="1">
              <a:buClr>
                <a:schemeClr val="tx1"/>
              </a:buClr>
              <a:buFont typeface="Wingdings" panose="05000000000000000000" pitchFamily="2" charset="2"/>
              <a:buChar char="§"/>
            </a:pPr>
            <a:r>
              <a:rPr lang="en-US" altLang="en-US" sz="2800" smtClean="0"/>
              <a:t>Literacy and Numeracy</a:t>
            </a:r>
          </a:p>
          <a:p>
            <a:pPr marL="273050" indent="-273050" eaLnBrk="1" hangingPunct="1">
              <a:buClr>
                <a:schemeClr val="tx1"/>
              </a:buClr>
              <a:buFont typeface="Wingdings" panose="05000000000000000000" pitchFamily="2" charset="2"/>
              <a:buChar char="§"/>
            </a:pPr>
            <a:r>
              <a:rPr lang="en-US" altLang="en-US" sz="2800" smtClean="0"/>
              <a:t>Study/Organizational Skills</a:t>
            </a:r>
          </a:p>
          <a:p>
            <a:pPr marL="273050" indent="-273050" eaLnBrk="1" hangingPunct="1">
              <a:buClr>
                <a:schemeClr val="tx1"/>
              </a:buClr>
              <a:buFont typeface="Wingdings" panose="05000000000000000000" pitchFamily="2" charset="2"/>
              <a:buChar char="§"/>
            </a:pPr>
            <a:r>
              <a:rPr lang="en-US" altLang="en-US" sz="2800" smtClean="0"/>
              <a:t>Listening and Communication</a:t>
            </a:r>
          </a:p>
          <a:p>
            <a:pPr marL="273050" indent="-273050" eaLnBrk="1" hangingPunct="1">
              <a:buClr>
                <a:schemeClr val="tx1"/>
              </a:buClr>
              <a:buFont typeface="Wingdings" panose="05000000000000000000" pitchFamily="2" charset="2"/>
              <a:buChar char="§"/>
            </a:pPr>
            <a:r>
              <a:rPr lang="en-US" altLang="en-US" sz="2800" smtClean="0"/>
              <a:t>Activities of  Daily Living</a:t>
            </a:r>
          </a:p>
          <a:p>
            <a:pPr marL="273050" indent="-273050" eaLnBrk="1" hangingPunct="1">
              <a:buClr>
                <a:schemeClr val="tx1"/>
              </a:buClr>
              <a:buFont typeface="Wingdings" panose="05000000000000000000" pitchFamily="2" charset="2"/>
              <a:buChar char="§"/>
            </a:pPr>
            <a:r>
              <a:rPr lang="en-US" altLang="en-US" sz="2800" smtClean="0"/>
              <a:t>Recreation, Leisure, and Adaptive Play</a:t>
            </a:r>
          </a:p>
          <a:p>
            <a:pPr marL="273050" indent="-273050" eaLnBrk="1" hangingPunct="1">
              <a:buClr>
                <a:schemeClr val="tx1"/>
              </a:buClr>
              <a:buFont typeface="Wingdings" panose="05000000000000000000" pitchFamily="2" charset="2"/>
              <a:buChar char="§"/>
            </a:pPr>
            <a:r>
              <a:rPr lang="en-US" altLang="en-US" sz="2800" smtClean="0"/>
              <a:t>Positioning, Seating, and Mobility</a:t>
            </a:r>
          </a:p>
          <a:p>
            <a:pPr marL="273050" indent="-273050" eaLnBrk="1" hangingPunct="1">
              <a:buClr>
                <a:schemeClr val="tx1"/>
              </a:buClr>
              <a:buFont typeface="Wingdings" panose="05000000000000000000" pitchFamily="2" charset="2"/>
              <a:buChar char="§"/>
            </a:pPr>
            <a:r>
              <a:rPr lang="en-US" altLang="en-US" sz="2800" smtClean="0"/>
              <a:t>Computer Access</a:t>
            </a:r>
          </a:p>
          <a:p>
            <a:pPr marL="273050" indent="-273050" eaLnBrk="1" hangingPunct="1">
              <a:buClr>
                <a:schemeClr val="tx1"/>
              </a:buClr>
              <a:buFont typeface="Wingdings" panose="05000000000000000000" pitchFamily="2" charset="2"/>
              <a:buChar char="§"/>
            </a:pPr>
            <a:r>
              <a:rPr lang="en-US" altLang="en-US" sz="2800" smtClean="0"/>
              <a:t>Behavior and Transition</a:t>
            </a:r>
          </a:p>
          <a:p>
            <a:pPr marL="273050" indent="-273050" eaLnBrk="1" hangingPunct="1">
              <a:buClr>
                <a:srgbClr val="EB641B"/>
              </a:buClr>
              <a:buFont typeface="Arial" panose="020B0604020202020204" pitchFamily="34" charset="0"/>
              <a:buNone/>
            </a:pPr>
            <a:r>
              <a:rPr lang="en-US" altLang="en-US" sz="2400" smtClean="0"/>
              <a:t> </a:t>
            </a:r>
          </a:p>
          <a:p>
            <a:pPr marL="273050" indent="-273050" eaLnBrk="1" hangingPunct="1">
              <a:buClr>
                <a:srgbClr val="EB641B"/>
              </a:buClr>
              <a:buFont typeface="Wingdings 2" panose="05020102010507070707" pitchFamily="18" charset="2"/>
              <a:buChar char=""/>
            </a:pPr>
            <a:endParaRPr lang="en-US" altLang="en-US" sz="2400" smtClean="0"/>
          </a:p>
        </p:txBody>
      </p:sp>
      <p:pic>
        <p:nvPicPr>
          <p:cNvPr id="12293" name="Picture 2" descr="A picture of a group of four kids reading a boo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7400"/>
            <a:ext cx="31242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Pause for a moment and answer these questions…</a:t>
            </a:r>
          </a:p>
        </p:txBody>
      </p:sp>
      <p:sp>
        <p:nvSpPr>
          <p:cNvPr id="13315" name="Content Placeholder 2"/>
          <p:cNvSpPr>
            <a:spLocks noGrp="1"/>
          </p:cNvSpPr>
          <p:nvPr>
            <p:ph idx="1"/>
          </p:nvPr>
        </p:nvSpPr>
        <p:spPr/>
        <p:txBody>
          <a:bodyPr/>
          <a:lstStyle/>
          <a:p>
            <a:pPr>
              <a:buFont typeface="Arial" panose="020B0604020202020204" pitchFamily="34" charset="0"/>
              <a:buNone/>
            </a:pPr>
            <a:endParaRPr lang="en-US" altLang="en-US" smtClean="0"/>
          </a:p>
          <a:p>
            <a:pPr>
              <a:buFont typeface="Arial" panose="020B0604020202020204" pitchFamily="34" charset="0"/>
              <a:buNone/>
            </a:pPr>
            <a:r>
              <a:rPr lang="en-US" altLang="en-US" smtClean="0"/>
              <a:t>Are your students using assistive technology?  If so, what devices are they using?  Are these devices considered low tech or high tech? How are these devices helping your students?</a:t>
            </a:r>
          </a:p>
          <a:p>
            <a:pPr>
              <a:buFont typeface="Arial" panose="020B0604020202020204" pitchFamily="34" charset="0"/>
              <a:buNone/>
            </a:pPr>
            <a:endParaRPr lang="en-US" altLang="en-US" smtClean="0"/>
          </a:p>
          <a:p>
            <a:pPr>
              <a:buFont typeface="Arial" panose="020B0604020202020204" pitchFamily="34" charset="0"/>
              <a:buNone/>
            </a:pPr>
            <a:r>
              <a:rPr lang="en-US" altLang="en-US" smtClean="0"/>
              <a:t>Do your students receive any AT services?  If so, what AT services and who provides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hangingPunct="1"/>
            <a:r>
              <a:rPr lang="en-US" altLang="en-US" b="1" smtClean="0"/>
              <a:t>Who benefits from AT?</a:t>
            </a:r>
          </a:p>
        </p:txBody>
      </p:sp>
      <p:sp>
        <p:nvSpPr>
          <p:cNvPr id="14340" name="Content Placeholder 2"/>
          <p:cNvSpPr>
            <a:spLocks noGrp="1"/>
          </p:cNvSpPr>
          <p:nvPr>
            <p:ph idx="1"/>
          </p:nvPr>
        </p:nvSpPr>
        <p:spPr/>
        <p:txBody>
          <a:bodyPr/>
          <a:lstStyle/>
          <a:p>
            <a:pPr algn="ctr" eaLnBrk="1" hangingPunct="1">
              <a:buFont typeface="Arial" panose="020B0604020202020204" pitchFamily="34" charset="0"/>
              <a:buNone/>
            </a:pPr>
            <a:r>
              <a:rPr lang="en-US" altLang="en-US" smtClean="0"/>
              <a:t>Anyone with an identified disability, including</a:t>
            </a:r>
          </a:p>
          <a:p>
            <a:pPr algn="ctr" eaLnBrk="1" hangingPunct="1">
              <a:buFont typeface="Arial" panose="020B0604020202020204" pitchFamily="34" charset="0"/>
              <a:buNone/>
            </a:pPr>
            <a:r>
              <a:rPr lang="en-US" altLang="en-US" smtClean="0"/>
              <a:t>anyone who would experience greater success with an accommodation or modification</a:t>
            </a:r>
          </a:p>
        </p:txBody>
      </p:sp>
      <p:pic>
        <p:nvPicPr>
          <p:cNvPr id="14341" name="Picture 3" descr="A picture of kids in the classroom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0" y="4648200"/>
            <a:ext cx="7086600" cy="1371600"/>
          </a:xfrm>
        </p:spPr>
        <p:txBody>
          <a:bodyPr/>
          <a:lstStyle/>
          <a:p>
            <a:pPr eaLnBrk="1" hangingPunct="1"/>
            <a:r>
              <a:rPr lang="en-US" altLang="en-US" sz="2800" smtClean="0"/>
              <a:t>Shana is a 3 year old child who has difficulty sitting up without support, talking and interacting with books.</a:t>
            </a:r>
          </a:p>
        </p:txBody>
      </p:sp>
      <p:pic>
        <p:nvPicPr>
          <p:cNvPr id="15364" name="Picture Placeholder 4" descr="A picture of a toddler reading a book"/>
          <p:cNvPicPr>
            <a:picLocks noGrp="1" noChangeAspect="1"/>
          </p:cNvPicPr>
          <p:nvPr>
            <p:ph type="pic" idx="1"/>
          </p:nvPr>
        </p:nvPicPr>
        <p:blipFill>
          <a:blip r:embed="rId3">
            <a:extLst>
              <a:ext uri="{28A0092B-C50C-407E-A947-70E740481C1C}">
                <a14:useLocalDpi xmlns:a14="http://schemas.microsoft.com/office/drawing/2010/main" val="0"/>
              </a:ext>
            </a:extLst>
          </a:blip>
          <a:srcRect t="14" b="14"/>
          <a:stretch>
            <a:fillRect/>
          </a:stretch>
        </p:blipFill>
        <p:spPr>
          <a:xfrm>
            <a:off x="1828800" y="381000"/>
            <a:ext cx="5486400" cy="4114800"/>
          </a:xfrm>
        </p:spPr>
      </p:pic>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p:nvPr>
        </p:nvSpPr>
        <p:spPr/>
        <p:txBody>
          <a:bodyPr/>
          <a:lstStyle/>
          <a:p>
            <a:r>
              <a:rPr lang="en-US" altLang="en-US" b="1" dirty="0" smtClean="0"/>
              <a:t>AT Solutions </a:t>
            </a:r>
            <a:r>
              <a:rPr lang="en-US" altLang="en-US" sz="2000" dirty="0" smtClean="0"/>
              <a:t>(page 2)</a:t>
            </a:r>
          </a:p>
        </p:txBody>
      </p:sp>
      <p:pic>
        <p:nvPicPr>
          <p:cNvPr id="7" name="Content Placeholder 6" descr="A picture of an adaptive seating chair "/>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8150" y="1828800"/>
            <a:ext cx="2798763" cy="3200400"/>
          </a:xfrm>
        </p:spPr>
      </p:pic>
      <p:pic>
        <p:nvPicPr>
          <p:cNvPr id="51215" name="Picture 15" descr="An electronic literacy device with recorded speech and a switch attached so Shana can read a book independent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71800"/>
            <a:ext cx="48291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51215"/>
                                        </p:tgtEl>
                                        <p:attrNameLst>
                                          <p:attrName>style.visibility</p:attrName>
                                        </p:attrNameLst>
                                      </p:cBhvr>
                                      <p:to>
                                        <p:strVal val="visible"/>
                                      </p:to>
                                    </p:set>
                                    <p:anim calcmode="lin" valueType="num">
                                      <p:cBhvr additive="base">
                                        <p:cTn id="13" dur="1000" fill="hold"/>
                                        <p:tgtEl>
                                          <p:spTgt spid="51215"/>
                                        </p:tgtEl>
                                        <p:attrNameLst>
                                          <p:attrName>ppt_x</p:attrName>
                                        </p:attrNameLst>
                                      </p:cBhvr>
                                      <p:tavLst>
                                        <p:tav tm="0">
                                          <p:val>
                                            <p:strVal val="1+#ppt_w/2"/>
                                          </p:val>
                                        </p:tav>
                                        <p:tav tm="100000">
                                          <p:val>
                                            <p:strVal val="#ppt_x"/>
                                          </p:val>
                                        </p:tav>
                                      </p:tavLst>
                                    </p:anim>
                                    <p:anim calcmode="lin" valueType="num">
                                      <p:cBhvr additive="base">
                                        <p:cTn id="14" dur="1000" fill="hold"/>
                                        <p:tgtEl>
                                          <p:spTgt spid="51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66800" y="4876800"/>
            <a:ext cx="7315200" cy="1219200"/>
          </a:xfrm>
        </p:spPr>
        <p:txBody>
          <a:bodyPr>
            <a:normAutofit fontScale="90000"/>
          </a:bodyPr>
          <a:lstStyle/>
          <a:p>
            <a:pPr eaLnBrk="1" hangingPunct="1">
              <a:defRPr/>
            </a:pPr>
            <a:r>
              <a:rPr lang="en-US" sz="1800" dirty="0" smtClean="0"/>
              <a:t/>
            </a:r>
            <a:br>
              <a:rPr lang="en-US" sz="1800" dirty="0" smtClean="0"/>
            </a:br>
            <a:r>
              <a:rPr lang="en-US" sz="1800" dirty="0" smtClean="0"/>
              <a:t/>
            </a:r>
            <a:br>
              <a:rPr lang="en-US" sz="1800" dirty="0" smtClean="0"/>
            </a:br>
            <a:r>
              <a:rPr lang="en-US" sz="2800" dirty="0" smtClean="0"/>
              <a:t>John is a fourth grade student who struggles with reading, spelling and writing.</a:t>
            </a:r>
            <a:br>
              <a:rPr lang="en-US" sz="2800" dirty="0" smtClean="0"/>
            </a:br>
            <a:endParaRPr lang="en-US" sz="2800" dirty="0" smtClean="0"/>
          </a:p>
        </p:txBody>
      </p:sp>
      <p:pic>
        <p:nvPicPr>
          <p:cNvPr id="17413" name="Picture Placeholder 11" descr="a picture of a child working on a worksheet "/>
          <p:cNvPicPr>
            <a:picLocks noGrp="1" noChangeAspect="1"/>
          </p:cNvPicPr>
          <p:nvPr>
            <p:ph type="pic" idx="1"/>
          </p:nvPr>
        </p:nvPicPr>
        <p:blipFill>
          <a:blip r:embed="rId3">
            <a:extLst>
              <a:ext uri="{28A0092B-C50C-407E-A947-70E740481C1C}">
                <a14:useLocalDpi xmlns:a14="http://schemas.microsoft.com/office/drawing/2010/main" val="0"/>
              </a:ext>
            </a:extLst>
          </a:blip>
          <a:srcRect l="12534" r="12534"/>
          <a:stretch>
            <a:fillRect/>
          </a:stretch>
        </p:blipFill>
        <p:spPr>
          <a:xfrm>
            <a:off x="1600200" y="457200"/>
            <a:ext cx="6172200" cy="4114800"/>
          </a:xfrm>
        </p:spPr>
      </p:pic>
      <p:sp>
        <p:nvSpPr>
          <p:cNvPr id="1741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p:cNvSpPr>
          <p:nvPr>
            <p:ph type="title"/>
          </p:nvPr>
        </p:nvSpPr>
        <p:spPr/>
        <p:txBody>
          <a:bodyPr/>
          <a:lstStyle/>
          <a:p>
            <a:r>
              <a:rPr lang="en-US" altLang="en-US" b="1" smtClean="0"/>
              <a:t>AT Solutions</a:t>
            </a:r>
          </a:p>
        </p:txBody>
      </p:sp>
      <p:pic>
        <p:nvPicPr>
          <p:cNvPr id="54291" name="Picture 19" descr="Word Prediction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35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18" descr="Digital textbooks, supplemental reading material and an Mp3 pl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43529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4291"/>
                                        </p:tgtEl>
                                        <p:attrNameLst>
                                          <p:attrName>style.visibility</p:attrName>
                                        </p:attrNameLst>
                                      </p:cBhvr>
                                      <p:to>
                                        <p:strVal val="visible"/>
                                      </p:to>
                                    </p:set>
                                    <p:anim calcmode="lin" valueType="num">
                                      <p:cBhvr additive="base">
                                        <p:cTn id="7" dur="1000" fill="hold"/>
                                        <p:tgtEl>
                                          <p:spTgt spid="54291"/>
                                        </p:tgtEl>
                                        <p:attrNameLst>
                                          <p:attrName>ppt_x</p:attrName>
                                        </p:attrNameLst>
                                      </p:cBhvr>
                                      <p:tavLst>
                                        <p:tav tm="0">
                                          <p:val>
                                            <p:strVal val="0-#ppt_w/2"/>
                                          </p:val>
                                        </p:tav>
                                        <p:tav tm="100000">
                                          <p:val>
                                            <p:strVal val="#ppt_x"/>
                                          </p:val>
                                        </p:tav>
                                      </p:tavLst>
                                    </p:anim>
                                    <p:anim calcmode="lin" valueType="num">
                                      <p:cBhvr additive="base">
                                        <p:cTn id="8" dur="1000" fill="hold"/>
                                        <p:tgtEl>
                                          <p:spTgt spid="54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54290"/>
                                        </p:tgtEl>
                                        <p:attrNameLst>
                                          <p:attrName>style.visibility</p:attrName>
                                        </p:attrNameLst>
                                      </p:cBhvr>
                                      <p:to>
                                        <p:strVal val="visible"/>
                                      </p:to>
                                    </p:set>
                                    <p:anim calcmode="lin" valueType="num">
                                      <p:cBhvr additive="base">
                                        <p:cTn id="13" dur="1000" fill="hold"/>
                                        <p:tgtEl>
                                          <p:spTgt spid="54290"/>
                                        </p:tgtEl>
                                        <p:attrNameLst>
                                          <p:attrName>ppt_x</p:attrName>
                                        </p:attrNameLst>
                                      </p:cBhvr>
                                      <p:tavLst>
                                        <p:tav tm="0">
                                          <p:val>
                                            <p:strVal val="1+#ppt_w/2"/>
                                          </p:val>
                                        </p:tav>
                                        <p:tav tm="100000">
                                          <p:val>
                                            <p:strVal val="#ppt_x"/>
                                          </p:val>
                                        </p:tav>
                                      </p:tavLst>
                                    </p:anim>
                                    <p:anim calcmode="lin" valueType="num">
                                      <p:cBhvr additive="base">
                                        <p:cTn id="14" dur="1000" fill="hold"/>
                                        <p:tgtEl>
                                          <p:spTgt spid="54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914400" y="4876800"/>
            <a:ext cx="7162800" cy="1219200"/>
          </a:xfrm>
        </p:spPr>
        <p:txBody>
          <a:bodyPr/>
          <a:lstStyle/>
          <a:p>
            <a:pPr eaLnBrk="1" hangingPunct="1"/>
            <a:r>
              <a:rPr lang="en-US" altLang="en-US" sz="2800" smtClean="0"/>
              <a:t>Sam is an 11</a:t>
            </a:r>
            <a:r>
              <a:rPr lang="en-US" altLang="en-US" sz="2800" baseline="30000" smtClean="0"/>
              <a:t>th</a:t>
            </a:r>
            <a:r>
              <a:rPr lang="en-US" altLang="en-US" sz="2800" smtClean="0"/>
              <a:t> grade student with Asperger’s Syndrome.  He plans to attend college.  He has difficulty with note taking and organization.</a:t>
            </a:r>
            <a:r>
              <a:rPr lang="en-US" altLang="en-US" smtClean="0"/>
              <a:t> </a:t>
            </a:r>
          </a:p>
        </p:txBody>
      </p:sp>
      <p:pic>
        <p:nvPicPr>
          <p:cNvPr id="19460" name="Picture 5" descr="There is a picture of a student standing by a locker "/>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4963" b="24963"/>
          <a:stretch>
            <a:fillRect/>
          </a:stretch>
        </p:blipFill>
        <p:spPr>
          <a:xfrm>
            <a:off x="1828800" y="533400"/>
            <a:ext cx="5486400" cy="4114800"/>
          </a:xfrm>
        </p:spPr>
      </p:pic>
      <p:sp>
        <p:nvSpPr>
          <p:cNvPr id="1945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p:txBody>
          <a:bodyPr/>
          <a:lstStyle/>
          <a:p>
            <a:r>
              <a:rPr lang="en-US" altLang="en-US" b="1" dirty="0" smtClean="0"/>
              <a:t>AT Solutions </a:t>
            </a:r>
            <a:r>
              <a:rPr lang="en-US" altLang="en-US" sz="2000" dirty="0" smtClean="0"/>
              <a:t>(page 3)</a:t>
            </a:r>
          </a:p>
        </p:txBody>
      </p:sp>
      <p:pic>
        <p:nvPicPr>
          <p:cNvPr id="58376" name="Picture 8" descr="Recording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1224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2" descr="Voice Recogn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971800"/>
            <a:ext cx="26384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13" descr="Online Calend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676400"/>
            <a:ext cx="32480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8376"/>
                                        </p:tgtEl>
                                        <p:attrNameLst>
                                          <p:attrName>style.visibility</p:attrName>
                                        </p:attrNameLst>
                                      </p:cBhvr>
                                      <p:to>
                                        <p:strVal val="visible"/>
                                      </p:to>
                                    </p:set>
                                    <p:anim calcmode="lin" valueType="num">
                                      <p:cBhvr additive="base">
                                        <p:cTn id="7" dur="1000" fill="hold"/>
                                        <p:tgtEl>
                                          <p:spTgt spid="58376"/>
                                        </p:tgtEl>
                                        <p:attrNameLst>
                                          <p:attrName>ppt_x</p:attrName>
                                        </p:attrNameLst>
                                      </p:cBhvr>
                                      <p:tavLst>
                                        <p:tav tm="0">
                                          <p:val>
                                            <p:strVal val="0-#ppt_w/2"/>
                                          </p:val>
                                        </p:tav>
                                        <p:tav tm="100000">
                                          <p:val>
                                            <p:strVal val="#ppt_x"/>
                                          </p:val>
                                        </p:tav>
                                      </p:tavLst>
                                    </p:anim>
                                    <p:anim calcmode="lin" valueType="num">
                                      <p:cBhvr additive="base">
                                        <p:cTn id="8" dur="1000" fill="hold"/>
                                        <p:tgtEl>
                                          <p:spTgt spid="583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80"/>
                                        </p:tgtEl>
                                        <p:attrNameLst>
                                          <p:attrName>style.visibility</p:attrName>
                                        </p:attrNameLst>
                                      </p:cBhvr>
                                      <p:to>
                                        <p:strVal val="visible"/>
                                      </p:to>
                                    </p:set>
                                    <p:anim calcmode="lin" valueType="num">
                                      <p:cBhvr additive="base">
                                        <p:cTn id="13" dur="1000" fill="hold"/>
                                        <p:tgtEl>
                                          <p:spTgt spid="58380"/>
                                        </p:tgtEl>
                                        <p:attrNameLst>
                                          <p:attrName>ppt_x</p:attrName>
                                        </p:attrNameLst>
                                      </p:cBhvr>
                                      <p:tavLst>
                                        <p:tav tm="0">
                                          <p:val>
                                            <p:strVal val="#ppt_x"/>
                                          </p:val>
                                        </p:tav>
                                        <p:tav tm="100000">
                                          <p:val>
                                            <p:strVal val="#ppt_x"/>
                                          </p:val>
                                        </p:tav>
                                      </p:tavLst>
                                    </p:anim>
                                    <p:anim calcmode="lin" valueType="num">
                                      <p:cBhvr additive="base">
                                        <p:cTn id="14" dur="1000" fill="hold"/>
                                        <p:tgtEl>
                                          <p:spTgt spid="583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58381"/>
                                        </p:tgtEl>
                                        <p:attrNameLst>
                                          <p:attrName>style.visibility</p:attrName>
                                        </p:attrNameLst>
                                      </p:cBhvr>
                                      <p:to>
                                        <p:strVal val="visible"/>
                                      </p:to>
                                    </p:set>
                                    <p:anim calcmode="lin" valueType="num">
                                      <p:cBhvr additive="base">
                                        <p:cTn id="19" dur="1000" fill="hold"/>
                                        <p:tgtEl>
                                          <p:spTgt spid="58381"/>
                                        </p:tgtEl>
                                        <p:attrNameLst>
                                          <p:attrName>ppt_x</p:attrName>
                                        </p:attrNameLst>
                                      </p:cBhvr>
                                      <p:tavLst>
                                        <p:tav tm="0">
                                          <p:val>
                                            <p:strVal val="1+#ppt_w/2"/>
                                          </p:val>
                                        </p:tav>
                                        <p:tav tm="100000">
                                          <p:val>
                                            <p:strVal val="#ppt_x"/>
                                          </p:val>
                                        </p:tav>
                                      </p:tavLst>
                                    </p:anim>
                                    <p:anim calcmode="lin" valueType="num">
                                      <p:cBhvr additive="base">
                                        <p:cTn id="20" dur="1000" fill="hold"/>
                                        <p:tgtEl>
                                          <p:spTgt spid="58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altLang="en-US" b="1" smtClean="0"/>
              <a:t>Check your knowledge…</a:t>
            </a:r>
          </a:p>
        </p:txBody>
      </p:sp>
      <p:sp>
        <p:nvSpPr>
          <p:cNvPr id="3075" name="Rectangle 3"/>
          <p:cNvSpPr>
            <a:spLocks noGrp="1"/>
          </p:cNvSpPr>
          <p:nvPr>
            <p:ph type="body" idx="1"/>
          </p:nvPr>
        </p:nvSpPr>
        <p:spPr>
          <a:xfrm>
            <a:off x="457200" y="1295400"/>
            <a:ext cx="8229600" cy="4830763"/>
          </a:xfrm>
        </p:spPr>
        <p:txBody>
          <a:bodyPr/>
          <a:lstStyle/>
          <a:p>
            <a:pPr marL="990600" lvl="1" indent="-533400" algn="ctr">
              <a:lnSpc>
                <a:spcPct val="90000"/>
              </a:lnSpc>
              <a:buFont typeface="Arial" panose="020B0604020202020204" pitchFamily="34" charset="0"/>
              <a:buNone/>
            </a:pPr>
            <a:r>
              <a:rPr lang="en-US" altLang="en-US" sz="2400" smtClean="0"/>
              <a:t>Answer </a:t>
            </a:r>
            <a:r>
              <a:rPr lang="en-US" altLang="en-US" sz="2400" b="1" smtClean="0"/>
              <a:t>true</a:t>
            </a:r>
            <a:r>
              <a:rPr lang="en-US" altLang="en-US" sz="2400" smtClean="0"/>
              <a:t> or </a:t>
            </a:r>
            <a:r>
              <a:rPr lang="en-US" altLang="en-US" sz="2400" b="1" smtClean="0"/>
              <a:t>false</a:t>
            </a:r>
            <a:r>
              <a:rPr lang="en-US" altLang="en-US" sz="2400" smtClean="0"/>
              <a:t> to the following statements. </a:t>
            </a:r>
          </a:p>
          <a:p>
            <a:pPr marL="990600" lvl="1" indent="-533400">
              <a:lnSpc>
                <a:spcPct val="90000"/>
              </a:lnSpc>
              <a:buFont typeface="Arial" panose="020B0604020202020204" pitchFamily="34" charset="0"/>
              <a:buNone/>
            </a:pPr>
            <a:r>
              <a:rPr lang="en-US" altLang="en-US" sz="2400" smtClean="0"/>
              <a:t> ___Assistive technology (AT) was first defined in IDEA in 1990. </a:t>
            </a:r>
          </a:p>
          <a:p>
            <a:pPr marL="990600" lvl="1" indent="-533400">
              <a:lnSpc>
                <a:spcPct val="90000"/>
              </a:lnSpc>
              <a:buFont typeface="Arial" panose="020B0604020202020204" pitchFamily="34" charset="0"/>
              <a:buNone/>
            </a:pPr>
            <a:r>
              <a:rPr lang="en-US" altLang="en-US" sz="2400" smtClean="0"/>
              <a:t>___ According to federal law, assistive technology applies only to individuals with disabilities.</a:t>
            </a:r>
          </a:p>
          <a:p>
            <a:pPr marL="990600" lvl="1" indent="-533400">
              <a:lnSpc>
                <a:spcPct val="90000"/>
              </a:lnSpc>
              <a:buFont typeface="Arial" panose="020B0604020202020204" pitchFamily="34" charset="0"/>
              <a:buNone/>
            </a:pPr>
            <a:r>
              <a:rPr lang="en-US" altLang="en-US" sz="2400" smtClean="0"/>
              <a:t>___Assistive technology is defined as any device that is used to increase, maintain, or improve the functional capabilities of a child with a disability.</a:t>
            </a:r>
          </a:p>
          <a:p>
            <a:pPr marL="990600" lvl="1" indent="-533400">
              <a:lnSpc>
                <a:spcPct val="90000"/>
              </a:lnSpc>
              <a:buFont typeface="Arial" panose="020B0604020202020204" pitchFamily="34" charset="0"/>
              <a:buNone/>
            </a:pPr>
            <a:r>
              <a:rPr lang="en-US" altLang="en-US" sz="2400" smtClean="0"/>
              <a:t>___Assistive technology can be beneficial in all academic and functional areas except behavior and transition planning.</a:t>
            </a:r>
          </a:p>
          <a:p>
            <a:pPr marL="990600" lvl="1" indent="-533400">
              <a:lnSpc>
                <a:spcPct val="90000"/>
              </a:lnSpc>
              <a:buFont typeface="Arial" panose="020B0604020202020204" pitchFamily="34" charset="0"/>
              <a:buNone/>
            </a:pPr>
            <a:r>
              <a:rPr lang="en-US" altLang="en-US" sz="2400" smtClean="0"/>
              <a:t>___It is important to actively involve students in their own AT planning. </a:t>
            </a:r>
          </a:p>
          <a:p>
            <a:pPr marL="990600" lvl="1" indent="-533400">
              <a:lnSpc>
                <a:spcPct val="90000"/>
              </a:lnSpc>
              <a:buFont typeface="Arial" panose="020B0604020202020204" pitchFamily="34" charset="0"/>
              <a:buNone/>
            </a:pPr>
            <a:r>
              <a:rPr lang="en-US" altLang="en-US" sz="2400" smtClean="0"/>
              <a:t>. </a:t>
            </a:r>
          </a:p>
        </p:txBody>
      </p:sp>
      <p:sp>
        <p:nvSpPr>
          <p:cNvPr id="3076" name="Text Box 4"/>
          <p:cNvSpPr txBox="1">
            <a:spLocks noChangeArrowheads="1"/>
          </p:cNvSpPr>
          <p:nvPr/>
        </p:nvSpPr>
        <p:spPr bwMode="auto">
          <a:xfrm>
            <a:off x="1905000" y="6324600"/>
            <a:ext cx="514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3333CC"/>
                </a:solidFill>
              </a:rPr>
              <a:t> Answers will be provided at the end of the video</a:t>
            </a:r>
            <a:r>
              <a:rPr lang="en-US" altLang="en-US">
                <a:solidFill>
                  <a:srgbClr val="3333CC"/>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altLang="en-US" b="1" smtClean="0"/>
              <a:t>Benefits of Assistive Technology</a:t>
            </a:r>
          </a:p>
        </p:txBody>
      </p:sp>
      <p:sp>
        <p:nvSpPr>
          <p:cNvPr id="8195" name="Content Placeholder 4"/>
          <p:cNvSpPr>
            <a:spLocks noGrp="1"/>
          </p:cNvSpPr>
          <p:nvPr>
            <p:ph idx="1"/>
          </p:nvPr>
        </p:nvSpPr>
        <p:spPr>
          <a:xfrm>
            <a:off x="457200" y="1600200"/>
            <a:ext cx="6019800" cy="4525963"/>
          </a:xfrm>
        </p:spPr>
        <p:txBody>
          <a:bodyPr/>
          <a:lstStyle/>
          <a:p>
            <a:pPr eaLnBrk="1" hangingPunct="1">
              <a:buClr>
                <a:schemeClr val="tx1"/>
              </a:buClr>
              <a:buFont typeface="Wingdings" panose="05000000000000000000" pitchFamily="2" charset="2"/>
              <a:buChar char="§"/>
            </a:pPr>
            <a:r>
              <a:rPr lang="en-US" altLang="en-US" smtClean="0"/>
              <a:t>Improves  school performance</a:t>
            </a:r>
          </a:p>
          <a:p>
            <a:pPr eaLnBrk="1" hangingPunct="1">
              <a:buClr>
                <a:schemeClr val="tx1"/>
              </a:buClr>
              <a:buFont typeface="Wingdings" panose="05000000000000000000" pitchFamily="2" charset="2"/>
              <a:buChar char="§"/>
            </a:pPr>
            <a:r>
              <a:rPr lang="en-US" altLang="en-US" smtClean="0"/>
              <a:t>Provides access to the general education curriculum</a:t>
            </a:r>
          </a:p>
          <a:p>
            <a:pPr eaLnBrk="1" hangingPunct="1">
              <a:buClr>
                <a:schemeClr val="tx1"/>
              </a:buClr>
              <a:buFont typeface="Wingdings" panose="05000000000000000000" pitchFamily="2" charset="2"/>
              <a:buChar char="§"/>
            </a:pPr>
            <a:r>
              <a:rPr lang="en-US" altLang="en-US" smtClean="0"/>
              <a:t>Improves communication</a:t>
            </a:r>
          </a:p>
          <a:p>
            <a:pPr eaLnBrk="1" hangingPunct="1">
              <a:buClr>
                <a:schemeClr val="tx1"/>
              </a:buClr>
              <a:buFont typeface="Wingdings" panose="05000000000000000000" pitchFamily="2" charset="2"/>
              <a:buChar char="§"/>
            </a:pPr>
            <a:r>
              <a:rPr lang="en-US" altLang="en-US" smtClean="0"/>
              <a:t>Helps individuals successfully complete tasks</a:t>
            </a:r>
          </a:p>
          <a:p>
            <a:pPr eaLnBrk="1" hangingPunct="1">
              <a:buClr>
                <a:schemeClr val="tx1"/>
              </a:buClr>
              <a:buFont typeface="Wingdings" panose="05000000000000000000" pitchFamily="2" charset="2"/>
              <a:buChar char="§"/>
            </a:pPr>
            <a:r>
              <a:rPr lang="en-US" altLang="en-US" smtClean="0"/>
              <a:t>Helps individuals achieve goals that may not have been possible</a:t>
            </a:r>
          </a:p>
          <a:p>
            <a:pPr eaLnBrk="1" hangingPunct="1">
              <a:buClr>
                <a:schemeClr val="tx1"/>
              </a:buClr>
              <a:buFont typeface="Wingdings" panose="05000000000000000000" pitchFamily="2" charset="2"/>
              <a:buChar char="§"/>
            </a:pPr>
            <a:endParaRPr lang="en-US" altLang="en-US" smtClean="0"/>
          </a:p>
          <a:p>
            <a:pPr eaLnBrk="1" hangingPunct="1">
              <a:buFont typeface="Arial" panose="020B0604020202020204" pitchFamily="34" charset="0"/>
              <a:buNone/>
            </a:pPr>
            <a:endParaRPr lang="en-US" altLang="en-US" smtClean="0"/>
          </a:p>
        </p:txBody>
      </p:sp>
      <p:pic>
        <p:nvPicPr>
          <p:cNvPr id="21509" name="Picture 6" descr="There is a picture of three students sitting on the stairs looking at a lapto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5296">
            <a:off x="5791200" y="2362200"/>
            <a:ext cx="3048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altLang="en-US" b="1" smtClean="0"/>
              <a:t>More Benefits of AT</a:t>
            </a:r>
          </a:p>
        </p:txBody>
      </p:sp>
      <p:sp>
        <p:nvSpPr>
          <p:cNvPr id="9219" name="Content Placeholder 2"/>
          <p:cNvSpPr>
            <a:spLocks noGrp="1"/>
          </p:cNvSpPr>
          <p:nvPr>
            <p:ph idx="1"/>
          </p:nvPr>
        </p:nvSpPr>
        <p:spPr/>
        <p:txBody>
          <a:bodyPr/>
          <a:lstStyle/>
          <a:p>
            <a:pPr eaLnBrk="1" hangingPunct="1">
              <a:buFont typeface="Wingdings" panose="05000000000000000000" pitchFamily="2" charset="2"/>
              <a:buChar char="§"/>
            </a:pPr>
            <a:r>
              <a:rPr lang="en-US" altLang="en-US" smtClean="0"/>
              <a:t>Increases independence</a:t>
            </a:r>
          </a:p>
          <a:p>
            <a:pPr eaLnBrk="1" hangingPunct="1">
              <a:buFont typeface="Wingdings" panose="05000000000000000000" pitchFamily="2" charset="2"/>
              <a:buChar char="§"/>
            </a:pPr>
            <a:r>
              <a:rPr lang="en-US" altLang="en-US" smtClean="0"/>
              <a:t>Improves self-esteem and confidence</a:t>
            </a:r>
          </a:p>
          <a:p>
            <a:pPr eaLnBrk="1" hangingPunct="1">
              <a:buFont typeface="Wingdings" panose="05000000000000000000" pitchFamily="2" charset="2"/>
              <a:buChar char="§"/>
            </a:pPr>
            <a:r>
              <a:rPr lang="en-US" altLang="en-US" smtClean="0"/>
              <a:t>Enhances student satisfaction with school</a:t>
            </a:r>
          </a:p>
          <a:p>
            <a:pPr eaLnBrk="1" hangingPunct="1">
              <a:buFont typeface="Wingdings" panose="05000000000000000000" pitchFamily="2" charset="2"/>
              <a:buChar char="§"/>
            </a:pPr>
            <a:r>
              <a:rPr lang="en-US" altLang="en-US" smtClean="0"/>
              <a:t>Increases participation with peers</a:t>
            </a:r>
          </a:p>
          <a:p>
            <a:pPr eaLnBrk="1" hangingPunct="1">
              <a:buFont typeface="Arial" panose="020B0604020202020204" pitchFamily="34" charset="0"/>
              <a:buNone/>
            </a:pPr>
            <a:endParaRPr lang="en-US" altLang="en-US" smtClean="0"/>
          </a:p>
        </p:txBody>
      </p:sp>
      <p:pic>
        <p:nvPicPr>
          <p:cNvPr id="22533" name="Picture 4" descr="A picture of a young child holding a paper that has an A+ written on the to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43400"/>
            <a:ext cx="30861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Decisions about Technology</a:t>
            </a:r>
            <a:endParaRPr lang="en-US" dirty="0"/>
          </a:p>
        </p:txBody>
      </p:sp>
      <p:sp>
        <p:nvSpPr>
          <p:cNvPr id="3" name="Content Placeholder 2"/>
          <p:cNvSpPr>
            <a:spLocks noGrp="1"/>
          </p:cNvSpPr>
          <p:nvPr>
            <p:ph idx="1"/>
          </p:nvPr>
        </p:nvSpPr>
        <p:spPr/>
        <p:txBody>
          <a:bodyPr/>
          <a:lstStyle/>
          <a:p>
            <a:endParaRPr lang="en-US"/>
          </a:p>
        </p:txBody>
      </p:sp>
      <p:pic>
        <p:nvPicPr>
          <p:cNvPr id="23555" name="Picture 2" descr="There is a picture of a child using  the compu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510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200" y="304800"/>
            <a:ext cx="8229600" cy="1143000"/>
          </a:xfrm>
        </p:spPr>
        <p:txBody>
          <a:bodyPr/>
          <a:lstStyle/>
          <a:p>
            <a:pPr eaLnBrk="1" hangingPunct="1"/>
            <a:r>
              <a:rPr lang="en-US" altLang="en-US" b="1" smtClean="0"/>
              <a:t>Self-Determination</a:t>
            </a:r>
          </a:p>
        </p:txBody>
      </p:sp>
      <p:sp>
        <p:nvSpPr>
          <p:cNvPr id="15363" name="Content Placeholder 2"/>
          <p:cNvSpPr>
            <a:spLocks noGrp="1"/>
          </p:cNvSpPr>
          <p:nvPr>
            <p:ph sz="half" idx="1"/>
          </p:nvPr>
        </p:nvSpPr>
        <p:spPr>
          <a:xfrm>
            <a:off x="457200" y="1219200"/>
            <a:ext cx="5257800" cy="5181600"/>
          </a:xfrm>
        </p:spPr>
        <p:txBody>
          <a:bodyPr/>
          <a:lstStyle/>
          <a:p>
            <a:pPr eaLnBrk="1" hangingPunct="1">
              <a:buFont typeface="Wingdings" panose="05000000000000000000" pitchFamily="2" charset="2"/>
              <a:buChar char="§"/>
            </a:pPr>
            <a:r>
              <a:rPr lang="en-US" altLang="en-US" smtClean="0"/>
              <a:t>Involve students early in their own AT selection</a:t>
            </a:r>
          </a:p>
          <a:p>
            <a:pPr eaLnBrk="1" hangingPunct="1">
              <a:buFont typeface="Wingdings" panose="05000000000000000000" pitchFamily="2" charset="2"/>
              <a:buChar char="§"/>
            </a:pPr>
            <a:r>
              <a:rPr lang="en-US" altLang="en-US" smtClean="0"/>
              <a:t>Student involvement in the selection of AT is critical in matching the appropriate tool to students needs and preferences</a:t>
            </a:r>
          </a:p>
          <a:p>
            <a:pPr eaLnBrk="1" hangingPunct="1">
              <a:buFont typeface="Wingdings" panose="05000000000000000000" pitchFamily="2" charset="2"/>
              <a:buChar char="§"/>
            </a:pPr>
            <a:r>
              <a:rPr lang="en-US" altLang="en-US" smtClean="0"/>
              <a:t>Involve students in evaluating their own learning styles, strengths, goals, and their need for AT as related to different environments and tasks</a:t>
            </a:r>
          </a:p>
        </p:txBody>
      </p:sp>
      <p:pic>
        <p:nvPicPr>
          <p:cNvPr id="24581" name="Content Placeholder 4" descr="There is a picture of two students hugging "/>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1371600"/>
            <a:ext cx="2708275" cy="3124200"/>
          </a:xfrm>
        </p:spPr>
      </p:pic>
      <p:sp>
        <p:nvSpPr>
          <p:cNvPr id="24582" name="Rectangle 5"/>
          <p:cNvSpPr>
            <a:spLocks noChangeArrowheads="1"/>
          </p:cNvSpPr>
          <p:nvPr/>
        </p:nvSpPr>
        <p:spPr bwMode="auto">
          <a:xfrm>
            <a:off x="5943600" y="4572000"/>
            <a:ext cx="2895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ea typeface="Calibri" panose="020F0502020204030204" pitchFamily="34" charset="0"/>
                <a:cs typeface="Arial" panose="020B0604020202020204" pitchFamily="34" charset="0"/>
              </a:rPr>
              <a:t/>
            </a:r>
            <a:br>
              <a:rPr lang="en-US" altLang="en-US" sz="1600" i="1">
                <a:ea typeface="Calibri" panose="020F0502020204030204" pitchFamily="34" charset="0"/>
                <a:cs typeface="Arial" panose="020B0604020202020204" pitchFamily="34" charset="0"/>
              </a:rPr>
            </a:br>
            <a:r>
              <a:rPr lang="en-US" altLang="en-US" sz="1600" b="1">
                <a:ea typeface="Calibri" panose="020F0502020204030204" pitchFamily="34" charset="0"/>
                <a:cs typeface="Arial" panose="020B0604020202020204" pitchFamily="34" charset="0"/>
              </a:rPr>
              <a:t>Tia Crowder (left) with her hero, Molly Jimerson, both fourth graders at Swift </a:t>
            </a:r>
            <a:endParaRPr lang="en-US" altLang="en-US" sz="1600">
              <a:ea typeface="Calibri" panose="020F0502020204030204" pitchFamily="34" charset="0"/>
              <a:cs typeface="Arial" panose="020B0604020202020204" pitchFamily="34" charset="0"/>
            </a:endParaRPr>
          </a:p>
          <a:p>
            <a:r>
              <a:rPr lang="en-US" altLang="en-US" sz="1600" b="1">
                <a:ea typeface="Calibri" panose="020F0502020204030204" pitchFamily="34" charset="0"/>
                <a:cs typeface="Arial" panose="020B0604020202020204" pitchFamily="34" charset="0"/>
              </a:rPr>
              <a:t>Creek Elementary School.</a:t>
            </a:r>
            <a:r>
              <a:rPr lang="en-US" altLang="en-US" sz="1600" i="1">
                <a:ea typeface="Calibri" panose="020F0502020204030204" pitchFamily="34" charset="0"/>
                <a:cs typeface="Arial" panose="020B0604020202020204" pitchFamily="34" charset="0"/>
              </a:rPr>
              <a:t> </a:t>
            </a:r>
          </a:p>
          <a:p>
            <a:endParaRPr lang="en-US" altLang="en-US" sz="1600" i="1">
              <a:ea typeface="Calibri" panose="020F0502020204030204" pitchFamily="34" charset="0"/>
              <a:cs typeface="Arial" panose="020B0604020202020204" pitchFamily="34" charset="0"/>
            </a:endParaRPr>
          </a:p>
          <a:p>
            <a:r>
              <a:rPr lang="en-US" altLang="en-US" sz="1600" i="1">
                <a:ea typeface="Calibri" panose="020F0502020204030204" pitchFamily="34" charset="0"/>
                <a:cs typeface="Arial" panose="020B0604020202020204" pitchFamily="34" charset="0"/>
              </a:rPr>
              <a:t>(Lisa Billings/Chesterfield Observer) </a:t>
            </a:r>
            <a:endParaRPr lang="en-US" altLang="en-US" sz="1600">
              <a:ea typeface="Calibri" panose="020F0502020204030204" pitchFamily="34" charset="0"/>
              <a:cs typeface="Arial" panose="020B0604020202020204" pitchFamily="34" charset="0"/>
            </a:endParaRPr>
          </a:p>
        </p:txBody>
      </p:sp>
      <p:sp>
        <p:nvSpPr>
          <p:cNvPr id="2457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Self-Determination </a:t>
            </a:r>
            <a:r>
              <a:rPr lang="en-US" sz="2000" dirty="0" smtClean="0"/>
              <a:t>(cont.)</a:t>
            </a:r>
            <a:endParaRPr lang="en-US" sz="2000" dirty="0"/>
          </a:p>
        </p:txBody>
      </p:sp>
      <p:sp>
        <p:nvSpPr>
          <p:cNvPr id="25603" name="Content Placeholder 3"/>
          <p:cNvSpPr>
            <a:spLocks noGrp="1"/>
          </p:cNvSpPr>
          <p:nvPr>
            <p:ph idx="1"/>
          </p:nvPr>
        </p:nvSpPr>
        <p:spPr/>
        <p:txBody>
          <a:bodyPr/>
          <a:lstStyle/>
          <a:p>
            <a:pPr eaLnBrk="1" hangingPunct="1">
              <a:buFont typeface="Arial" panose="020B0604020202020204" pitchFamily="34" charset="0"/>
              <a:buNone/>
            </a:pPr>
            <a:r>
              <a:rPr lang="en-US" altLang="en-US" smtClean="0"/>
              <a:t>	When IEP teams are knowledgeable about assistive technology, it increases the likelihood of effective AT use and success for the student.  For that reason, IEP team members should know</a:t>
            </a:r>
          </a:p>
          <a:p>
            <a:pPr eaLnBrk="1" hangingPunct="1">
              <a:buFont typeface="Wingdings" panose="05000000000000000000" pitchFamily="2" charset="2"/>
              <a:buChar char="§"/>
            </a:pPr>
            <a:r>
              <a:rPr lang="en-US" altLang="en-US" smtClean="0"/>
              <a:t>what AT is</a:t>
            </a:r>
          </a:p>
          <a:p>
            <a:pPr eaLnBrk="1" hangingPunct="1">
              <a:buFont typeface="Wingdings" panose="05000000000000000000" pitchFamily="2" charset="2"/>
              <a:buChar char="§"/>
            </a:pPr>
            <a:r>
              <a:rPr lang="en-US" altLang="en-US" smtClean="0"/>
              <a:t>the laws surrounding its use</a:t>
            </a:r>
          </a:p>
          <a:p>
            <a:pPr eaLnBrk="1" hangingPunct="1">
              <a:buFont typeface="Wingdings" panose="05000000000000000000" pitchFamily="2" charset="2"/>
              <a:buChar char="§"/>
            </a:pPr>
            <a:r>
              <a:rPr lang="en-US" altLang="en-US" smtClean="0"/>
              <a:t>and how it can impact a student’s</a:t>
            </a:r>
          </a:p>
          <a:p>
            <a:pPr eaLnBrk="1" hangingPunct="1">
              <a:buFont typeface="Wingdings" panose="05000000000000000000" pitchFamily="2" charset="2"/>
              <a:buNone/>
            </a:pPr>
            <a:r>
              <a:rPr lang="en-US" altLang="en-US" smtClean="0"/>
              <a:t>    ability to  acquire and demonstrate   knowledge  </a:t>
            </a:r>
          </a:p>
        </p:txBody>
      </p:sp>
      <p:pic>
        <p:nvPicPr>
          <p:cNvPr id="25604" name="Picture 4" descr="There is a young child wearing a backpack and holding an opened noteboo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00400"/>
            <a:ext cx="1887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altLang="en-US" b="1" dirty="0" smtClean="0"/>
              <a:t>Check your knowledge (answers)</a:t>
            </a:r>
          </a:p>
        </p:txBody>
      </p:sp>
      <p:sp>
        <p:nvSpPr>
          <p:cNvPr id="26627" name="Rectangle 3"/>
          <p:cNvSpPr>
            <a:spLocks noGrp="1"/>
          </p:cNvSpPr>
          <p:nvPr>
            <p:ph idx="1"/>
          </p:nvPr>
        </p:nvSpPr>
        <p:spPr/>
        <p:txBody>
          <a:bodyPr/>
          <a:lstStyle/>
          <a:p>
            <a:pPr marL="990600" lvl="1" indent="-533400" algn="ctr">
              <a:lnSpc>
                <a:spcPct val="80000"/>
              </a:lnSpc>
              <a:buFont typeface="Arial" panose="020B0604020202020204" pitchFamily="34" charset="0"/>
              <a:buNone/>
            </a:pPr>
            <a:r>
              <a:rPr lang="en-US" altLang="en-US" sz="2400" smtClean="0"/>
              <a:t>Answer </a:t>
            </a:r>
            <a:r>
              <a:rPr lang="en-US" altLang="en-US" sz="2400" b="1" smtClean="0"/>
              <a:t>true</a:t>
            </a:r>
            <a:r>
              <a:rPr lang="en-US" altLang="en-US" sz="2400" smtClean="0"/>
              <a:t> or </a:t>
            </a:r>
            <a:r>
              <a:rPr lang="en-US" altLang="en-US" sz="2400" b="1" smtClean="0"/>
              <a:t>false</a:t>
            </a:r>
            <a:r>
              <a:rPr lang="en-US" altLang="en-US" sz="2400" smtClean="0"/>
              <a:t> to the following statements. </a:t>
            </a:r>
          </a:p>
          <a:p>
            <a:pPr marL="990600" lvl="1" indent="-533400">
              <a:lnSpc>
                <a:spcPct val="80000"/>
              </a:lnSpc>
              <a:buFont typeface="Arial" panose="020B0604020202020204" pitchFamily="34" charset="0"/>
              <a:buNone/>
            </a:pPr>
            <a:r>
              <a:rPr lang="en-US" altLang="en-US" sz="2400" smtClean="0"/>
              <a:t> </a:t>
            </a:r>
            <a:endParaRPr lang="en-US" altLang="en-US" sz="1600" smtClean="0"/>
          </a:p>
          <a:p>
            <a:pPr marL="990600" lvl="1" indent="-533400">
              <a:lnSpc>
                <a:spcPct val="80000"/>
              </a:lnSpc>
              <a:buFont typeface="Arial" panose="020B0604020202020204" pitchFamily="34" charset="0"/>
              <a:buNone/>
            </a:pPr>
            <a:r>
              <a:rPr lang="en-US" altLang="en-US" sz="2400" smtClean="0"/>
              <a:t>___Assistive technology (AT) was first defined in IDEA in 1990. </a:t>
            </a:r>
          </a:p>
          <a:p>
            <a:pPr marL="990600" lvl="1" indent="-533400">
              <a:lnSpc>
                <a:spcPct val="80000"/>
              </a:lnSpc>
              <a:buFont typeface="Arial" panose="020B0604020202020204" pitchFamily="34" charset="0"/>
              <a:buNone/>
            </a:pPr>
            <a:r>
              <a:rPr lang="en-US" altLang="en-US" sz="2400" smtClean="0">
                <a:solidFill>
                  <a:schemeClr val="accent2"/>
                </a:solidFill>
              </a:rPr>
              <a:t>False.  Although IDEA first defined the schools’ responsibility to provide AT to students with disabilities, it was the Technology Related Assistance for Individuals with Disabilities Act in 1988 that first defined AT devices and services for all individuals with disabilities. </a:t>
            </a:r>
          </a:p>
          <a:p>
            <a:pPr marL="990600" lvl="1" indent="-533400">
              <a:lnSpc>
                <a:spcPct val="80000"/>
              </a:lnSpc>
              <a:buFont typeface="Arial" panose="020B0604020202020204" pitchFamily="34" charset="0"/>
              <a:buNone/>
            </a:pPr>
            <a:endParaRPr lang="en-US" altLang="en-US" sz="2400" smtClean="0">
              <a:solidFill>
                <a:schemeClr val="accent2"/>
              </a:solidFill>
            </a:endParaRPr>
          </a:p>
          <a:p>
            <a:pPr marL="990600" lvl="1" indent="-533400">
              <a:lnSpc>
                <a:spcPct val="80000"/>
              </a:lnSpc>
              <a:buFont typeface="Arial" panose="020B0604020202020204" pitchFamily="34" charset="0"/>
              <a:buNone/>
            </a:pPr>
            <a:r>
              <a:rPr lang="en-US" altLang="en-US" sz="2400" smtClean="0"/>
              <a:t>___ According to federal law, assistive technology applies only to individuals with disabilities.</a:t>
            </a:r>
          </a:p>
          <a:p>
            <a:pPr marL="990600" lvl="1" indent="-533400">
              <a:lnSpc>
                <a:spcPct val="80000"/>
              </a:lnSpc>
              <a:buFont typeface="Arial" panose="020B0604020202020204" pitchFamily="34" charset="0"/>
              <a:buNone/>
            </a:pPr>
            <a:r>
              <a:rPr lang="en-US" altLang="en-US" sz="2400" smtClean="0">
                <a:solidFill>
                  <a:schemeClr val="accent2"/>
                </a:solidFill>
              </a:rPr>
              <a:t>True.   Although assistive technology can be beneficial to all people, it is a term that specifically applies to individuals with disabilities.</a:t>
            </a:r>
          </a:p>
          <a:p>
            <a:pPr marL="990600" lvl="1" indent="-533400">
              <a:lnSpc>
                <a:spcPct val="80000"/>
              </a:lnSpc>
              <a:buFont typeface="Arial" panose="020B0604020202020204" pitchFamily="34" charset="0"/>
              <a:buNone/>
            </a:pPr>
            <a:endParaRPr lang="en-US" altLang="en-US" sz="2400" smtClean="0">
              <a:solidFill>
                <a:schemeClr val="accent2"/>
              </a:solidFill>
            </a:endParaRPr>
          </a:p>
          <a:p>
            <a:pPr marL="990600" lvl="1" indent="-533400">
              <a:lnSpc>
                <a:spcPct val="80000"/>
              </a:lnSpc>
              <a:buFont typeface="Arial" panose="020B0604020202020204" pitchFamily="34" charset="0"/>
              <a:buNone/>
            </a:pPr>
            <a:endParaRPr lang="en-US" altLang="en-US" sz="24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Check your </a:t>
            </a:r>
            <a:r>
              <a:rPr lang="en-US" altLang="en-US" b="1" dirty="0" smtClean="0"/>
              <a:t>knowledge answers </a:t>
            </a:r>
            <a:br>
              <a:rPr lang="en-US" altLang="en-US" b="1" dirty="0" smtClean="0"/>
            </a:br>
            <a:r>
              <a:rPr lang="en-US" altLang="en-US" sz="2000" dirty="0" smtClean="0"/>
              <a:t>(page 2)</a:t>
            </a:r>
            <a:endParaRPr lang="en-US" sz="2000" dirty="0"/>
          </a:p>
        </p:txBody>
      </p:sp>
      <p:sp>
        <p:nvSpPr>
          <p:cNvPr id="4" name="Rectangle 3"/>
          <p:cNvSpPr>
            <a:spLocks noGrp="1"/>
          </p:cNvSpPr>
          <p:nvPr>
            <p:ph idx="1"/>
          </p:nvPr>
        </p:nvSpPr>
        <p:spPr/>
        <p:txBody>
          <a:bodyPr/>
          <a:lstStyle/>
          <a:p>
            <a:pPr lvl="1">
              <a:lnSpc>
                <a:spcPct val="80000"/>
              </a:lnSpc>
              <a:buFont typeface="Arial" panose="020B0604020202020204" pitchFamily="34" charset="0"/>
              <a:buNone/>
            </a:pPr>
            <a:r>
              <a:rPr lang="en-US" altLang="en-US" sz="2400" smtClean="0"/>
              <a:t>___AT is defined as any device that is used to increase, maintain, or improve the functional capabilities of a child with a disability.</a:t>
            </a:r>
          </a:p>
          <a:p>
            <a:pPr lvl="1">
              <a:lnSpc>
                <a:spcPct val="80000"/>
              </a:lnSpc>
              <a:buFont typeface="Arial" panose="020B0604020202020204" pitchFamily="34" charset="0"/>
              <a:buNone/>
            </a:pPr>
            <a:r>
              <a:rPr lang="en-US" altLang="en-US" sz="2400" smtClean="0">
                <a:solidFill>
                  <a:schemeClr val="accent2"/>
                </a:solidFill>
              </a:rPr>
              <a:t>False.  AT is defined as both a device and a service.  </a:t>
            </a:r>
          </a:p>
          <a:p>
            <a:pPr lvl="1">
              <a:lnSpc>
                <a:spcPct val="80000"/>
              </a:lnSpc>
              <a:buFont typeface="Arial" panose="020B0604020202020204" pitchFamily="34" charset="0"/>
              <a:buNone/>
            </a:pPr>
            <a:endParaRPr lang="en-US" altLang="en-US" sz="2400" smtClean="0">
              <a:solidFill>
                <a:schemeClr val="accent2"/>
              </a:solidFill>
            </a:endParaRPr>
          </a:p>
          <a:p>
            <a:pPr lvl="1">
              <a:lnSpc>
                <a:spcPct val="80000"/>
              </a:lnSpc>
              <a:buFont typeface="Arial" panose="020B0604020202020204" pitchFamily="34" charset="0"/>
              <a:buNone/>
            </a:pPr>
            <a:r>
              <a:rPr lang="en-US" altLang="en-US" sz="2400" smtClean="0"/>
              <a:t>___Assistive technology can be beneficial in all academic and functional areas except behavior and transition planning.</a:t>
            </a:r>
          </a:p>
          <a:p>
            <a:pPr lvl="1">
              <a:lnSpc>
                <a:spcPct val="80000"/>
              </a:lnSpc>
              <a:buFont typeface="Arial" panose="020B0604020202020204" pitchFamily="34" charset="0"/>
              <a:buNone/>
            </a:pPr>
            <a:r>
              <a:rPr lang="en-US" altLang="en-US" sz="2400" smtClean="0">
                <a:solidFill>
                  <a:schemeClr val="accent2"/>
                </a:solidFill>
              </a:rPr>
              <a:t>False.  AT can be beneficial in all academic and functional areas including behavior and transition planning. </a:t>
            </a:r>
          </a:p>
          <a:p>
            <a:pPr lvl="1">
              <a:lnSpc>
                <a:spcPct val="80000"/>
              </a:lnSpc>
              <a:buFont typeface="Arial" panose="020B0604020202020204" pitchFamily="34" charset="0"/>
              <a:buNone/>
            </a:pPr>
            <a:endParaRPr lang="en-US" altLang="en-US" sz="2400" smtClean="0">
              <a:solidFill>
                <a:schemeClr val="accent2"/>
              </a:solidFill>
            </a:endParaRPr>
          </a:p>
          <a:p>
            <a:pPr lvl="1">
              <a:lnSpc>
                <a:spcPct val="80000"/>
              </a:lnSpc>
              <a:buFont typeface="Arial" panose="020B0604020202020204" pitchFamily="34" charset="0"/>
              <a:buNone/>
            </a:pPr>
            <a:r>
              <a:rPr lang="en-US" altLang="en-US" sz="2400" smtClean="0"/>
              <a:t>___It is important to actively involve students in their own AT planning. </a:t>
            </a:r>
          </a:p>
          <a:p>
            <a:pPr lvl="1">
              <a:lnSpc>
                <a:spcPct val="80000"/>
              </a:lnSpc>
              <a:buFont typeface="Arial" panose="020B0604020202020204" pitchFamily="34" charset="0"/>
              <a:buNone/>
            </a:pPr>
            <a:r>
              <a:rPr lang="en-US" altLang="en-US" sz="2400" smtClean="0">
                <a:solidFill>
                  <a:schemeClr val="accent2"/>
                </a:solidFill>
              </a:rPr>
              <a:t>True. Students should be involved early in their own AT planning in order to match the appropriate tools to students’ needs and preferences.</a:t>
            </a:r>
          </a:p>
          <a:p>
            <a:pPr lvl="1">
              <a:lnSpc>
                <a:spcPct val="80000"/>
              </a:lnSpc>
              <a:buFont typeface="Arial" panose="020B0604020202020204" pitchFamily="34" charset="0"/>
              <a:buNone/>
            </a:pPr>
            <a:endParaRPr lang="en-US" altLang="en-US" sz="2400" smtClean="0">
              <a:solidFill>
                <a:schemeClr val="accent2"/>
              </a:solidFill>
            </a:endParaRPr>
          </a:p>
          <a:p>
            <a:pPr>
              <a:lnSpc>
                <a:spcPct val="80000"/>
              </a:lnSpc>
            </a:pPr>
            <a:endParaRPr lang="en-US" altLang="en-US" sz="2400" smtClean="0"/>
          </a:p>
        </p:txBody>
      </p:sp>
    </p:spTree>
    <p:extLst>
      <p:ext uri="{BB962C8B-B14F-4D97-AF65-F5344CB8AC3E}">
        <p14:creationId xmlns:p14="http://schemas.microsoft.com/office/powerpoint/2010/main" val="1930858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p:cNvSpPr>
          <p:nvPr>
            <p:ph type="title" idx="4294967295"/>
          </p:nvPr>
        </p:nvSpPr>
        <p:spPr/>
        <p:txBody>
          <a:bodyPr/>
          <a:lstStyle/>
          <a:p>
            <a:r>
              <a:rPr lang="en-US" altLang="en-US" b="1" smtClean="0"/>
              <a:t>Technology Creates Opportunities</a:t>
            </a:r>
            <a:r>
              <a:rPr lang="en-US" altLang="en-US" b="1" smtClean="0">
                <a:solidFill>
                  <a:schemeClr val="tx2"/>
                </a:solidFill>
              </a:rPr>
              <a:t/>
            </a:r>
            <a:br>
              <a:rPr lang="en-US" altLang="en-US" b="1" smtClean="0">
                <a:solidFill>
                  <a:schemeClr val="tx2"/>
                </a:solidFill>
              </a:rPr>
            </a:br>
            <a:endParaRPr lang="en-US" altLang="en-US" b="1" smtClean="0">
              <a:solidFill>
                <a:schemeClr val="tx2"/>
              </a:solidFill>
            </a:endParaRPr>
          </a:p>
        </p:txBody>
      </p:sp>
      <p:pic>
        <p:nvPicPr>
          <p:cNvPr id="4099" name="Picture 1" descr="A picture of two children with earphones 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0638"/>
            <a:ext cx="6629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altLang="en-US" sz="3600" b="1" dirty="0" smtClean="0">
                <a:solidFill>
                  <a:prstClr val="black"/>
                </a:solidFill>
                <a:latin typeface="Calibri" panose="020F0502020204030204" pitchFamily="34" charset="0"/>
                <a:ea typeface="+mn-ea"/>
                <a:cs typeface="+mn-cs"/>
              </a:rPr>
              <a:t/>
            </a:r>
            <a:br>
              <a:rPr lang="en-US" altLang="en-US" sz="3600" b="1" dirty="0" smtClean="0">
                <a:solidFill>
                  <a:prstClr val="black"/>
                </a:solidFill>
                <a:latin typeface="Calibri" panose="020F0502020204030204" pitchFamily="34" charset="0"/>
                <a:ea typeface="+mn-ea"/>
                <a:cs typeface="+mn-cs"/>
              </a:rPr>
            </a:br>
            <a:r>
              <a:rPr lang="en-US" altLang="en-US" sz="3600" b="1" dirty="0" smtClean="0">
                <a:solidFill>
                  <a:prstClr val="black"/>
                </a:solidFill>
                <a:latin typeface="Calibri" panose="020F0502020204030204" pitchFamily="34" charset="0"/>
                <a:ea typeface="+mn-ea"/>
                <a:cs typeface="+mn-cs"/>
              </a:rPr>
              <a:t>Technology has changed the way we do things </a:t>
            </a:r>
            <a:r>
              <a:rPr lang="en-US" altLang="en-US" b="1" dirty="0">
                <a:solidFill>
                  <a:prstClr val="black"/>
                </a:solidFill>
                <a:latin typeface="Calibri" panose="020F0502020204030204" pitchFamily="34" charset="0"/>
                <a:ea typeface="+mn-ea"/>
                <a:cs typeface="+mn-cs"/>
              </a:rPr>
              <a:t/>
            </a:r>
            <a:br>
              <a:rPr lang="en-US" altLang="en-US" b="1" dirty="0">
                <a:solidFill>
                  <a:prstClr val="black"/>
                </a:solidFill>
                <a:latin typeface="Calibri" panose="020F0502020204030204" pitchFamily="34" charset="0"/>
                <a:ea typeface="+mn-ea"/>
                <a:cs typeface="+mn-cs"/>
              </a:rPr>
            </a:br>
            <a:endParaRPr lang="en-US" dirty="0"/>
          </a:p>
        </p:txBody>
      </p:sp>
      <p:pic>
        <p:nvPicPr>
          <p:cNvPr id="4" name="Content Placeholder 3" descr="There is a picture of a boy and a girl playing video games "/>
          <p:cNvPicPr>
            <a:picLocks noGrp="1" noChangeAspect="1"/>
          </p:cNvPicPr>
          <p:nvPr>
            <p:ph idx="1"/>
          </p:nvPr>
        </p:nvPicPr>
        <p:blipFill>
          <a:blip r:embed="rId3"/>
          <a:stretch>
            <a:fillRect/>
          </a:stretch>
        </p:blipFill>
        <p:spPr>
          <a:xfrm>
            <a:off x="1627377" y="1628804"/>
            <a:ext cx="5889246" cy="4468755"/>
          </a:xfrm>
          <a:prstGeom prst="rect">
            <a:avLst/>
          </a:prstGeom>
        </p:spPr>
      </p:pic>
      <p:pic>
        <p:nvPicPr>
          <p:cNvPr id="5" name="Picture 4" descr="Virginia Departmnet of Education Assistive Technology Priority Project "/>
          <p:cNvPicPr>
            <a:picLocks noChangeAspect="1"/>
          </p:cNvPicPr>
          <p:nvPr/>
        </p:nvPicPr>
        <p:blipFill>
          <a:blip r:embed="rId4"/>
          <a:stretch>
            <a:fillRect/>
          </a:stretch>
        </p:blipFill>
        <p:spPr>
          <a:xfrm>
            <a:off x="2895600" y="6318920"/>
            <a:ext cx="2895851" cy="506012"/>
          </a:xfrm>
          <a:prstGeom prst="rect">
            <a:avLst/>
          </a:prstGeom>
        </p:spPr>
      </p:pic>
    </p:spTree>
    <p:extLst>
      <p:ext uri="{BB962C8B-B14F-4D97-AF65-F5344CB8AC3E}">
        <p14:creationId xmlns:p14="http://schemas.microsoft.com/office/powerpoint/2010/main" val="58637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technology</a:t>
            </a:r>
            <a:endParaRPr lang="en-US" dirty="0"/>
          </a:p>
        </p:txBody>
      </p:sp>
      <p:pic>
        <p:nvPicPr>
          <p:cNvPr id="4" name="Content Placeholder 3" descr="Child building with blocks, child with eye glasses, boy studying, students using a laptop and looking at a large screen, child looking down, computer lab"/>
          <p:cNvPicPr>
            <a:picLocks noGrp="1" noChangeAspect="1"/>
          </p:cNvPicPr>
          <p:nvPr>
            <p:ph idx="1"/>
          </p:nvPr>
        </p:nvPicPr>
        <p:blipFill>
          <a:blip r:embed="rId3"/>
          <a:stretch>
            <a:fillRect/>
          </a:stretch>
        </p:blipFill>
        <p:spPr>
          <a:xfrm>
            <a:off x="1143000" y="1288873"/>
            <a:ext cx="6781799" cy="5091411"/>
          </a:xfrm>
          <a:prstGeom prst="rect">
            <a:avLst/>
          </a:prstGeom>
        </p:spPr>
      </p:pic>
    </p:spTree>
    <p:extLst>
      <p:ext uri="{BB962C8B-B14F-4D97-AF65-F5344CB8AC3E}">
        <p14:creationId xmlns:p14="http://schemas.microsoft.com/office/powerpoint/2010/main" val="145488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3"/>
          <p:cNvSpPr>
            <a:spLocks noGrp="1"/>
          </p:cNvSpPr>
          <p:nvPr>
            <p:ph type="title"/>
          </p:nvPr>
        </p:nvSpPr>
        <p:spPr/>
        <p:txBody>
          <a:bodyPr/>
          <a:lstStyle/>
          <a:p>
            <a:pPr eaLnBrk="1" hangingPunct="1"/>
            <a:r>
              <a:rPr lang="en-US" altLang="en-US" b="1" smtClean="0"/>
              <a:t>AT Legislation</a:t>
            </a:r>
          </a:p>
        </p:txBody>
      </p:sp>
      <p:sp>
        <p:nvSpPr>
          <p:cNvPr id="3075" name="Content Placeholder 5"/>
          <p:cNvSpPr>
            <a:spLocks noGrp="1"/>
          </p:cNvSpPr>
          <p:nvPr>
            <p:ph sz="half" idx="2"/>
          </p:nvPr>
        </p:nvSpPr>
        <p:spPr>
          <a:xfrm>
            <a:off x="457200" y="1219200"/>
            <a:ext cx="5791200" cy="5029200"/>
          </a:xfrm>
        </p:spPr>
        <p:txBody>
          <a:bodyPr/>
          <a:lstStyle/>
          <a:p>
            <a:pPr eaLnBrk="1" hangingPunct="1">
              <a:buFont typeface="Wingdings" panose="05000000000000000000" pitchFamily="2" charset="2"/>
              <a:buChar char="§"/>
            </a:pPr>
            <a:r>
              <a:rPr lang="en-US" altLang="en-US" sz="2800" smtClean="0"/>
              <a:t>Technology Related Assistance for Individuals with Disabilities Act of 1988 (Tech Act- P.L. 100-407)</a:t>
            </a:r>
          </a:p>
          <a:p>
            <a:pPr eaLnBrk="1" hangingPunct="1">
              <a:buFont typeface="Wingdings" panose="05000000000000000000" pitchFamily="2" charset="2"/>
              <a:buChar char="§"/>
            </a:pPr>
            <a:r>
              <a:rPr lang="en-US" altLang="en-US" sz="2800" smtClean="0"/>
              <a:t>Assistive Technology Act of 1998 (P.L. 105-394)</a:t>
            </a:r>
          </a:p>
          <a:p>
            <a:pPr eaLnBrk="1" hangingPunct="1">
              <a:buFont typeface="Wingdings" panose="05000000000000000000" pitchFamily="2" charset="2"/>
              <a:buChar char="§"/>
            </a:pPr>
            <a:r>
              <a:rPr lang="en-US" altLang="en-US" sz="2800" smtClean="0"/>
              <a:t>Individuals with Disabilities Education Act, 1990 (P.L. 101-476) and 1997 (P.L. 105-17)</a:t>
            </a:r>
          </a:p>
          <a:p>
            <a:pPr eaLnBrk="1" hangingPunct="1">
              <a:buFont typeface="Wingdings" panose="05000000000000000000" pitchFamily="2" charset="2"/>
              <a:buChar char="§"/>
            </a:pPr>
            <a:r>
              <a:rPr lang="en-US" altLang="en-US" sz="2800" smtClean="0"/>
              <a:t>Individuals with Disabilities Improvement Act of 2004 (P.L. 108-446)</a:t>
            </a:r>
          </a:p>
        </p:txBody>
      </p:sp>
      <p:pic>
        <p:nvPicPr>
          <p:cNvPr id="7173" name="Picture 5" descr="A picture of a stack of books with a gavel propped up on the books"/>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324600" y="2057400"/>
            <a:ext cx="2133600" cy="2719388"/>
          </a:xfrm>
        </p:spPr>
      </p:pic>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altLang="en-US" b="1" smtClean="0"/>
              <a:t>What is Assistive Technology?</a:t>
            </a:r>
          </a:p>
        </p:txBody>
      </p:sp>
      <p:sp>
        <p:nvSpPr>
          <p:cNvPr id="10243" name="Content Placeholder 3"/>
          <p:cNvSpPr>
            <a:spLocks noGrp="1"/>
          </p:cNvSpPr>
          <p:nvPr>
            <p:ph idx="1"/>
          </p:nvPr>
        </p:nvSpPr>
        <p:spPr/>
        <p:txBody>
          <a:bodyPr/>
          <a:lstStyle/>
          <a:p>
            <a:pPr eaLnBrk="1" hangingPunct="1">
              <a:buFont typeface="Arial" panose="020B0604020202020204" pitchFamily="34" charset="0"/>
              <a:buNone/>
            </a:pPr>
            <a:r>
              <a:rPr lang="en-US" altLang="en-US" sz="2800" smtClean="0"/>
              <a:t>According to IDEA (1997) and the </a:t>
            </a:r>
            <a:r>
              <a:rPr lang="en-US" altLang="en-US" sz="2800" i="1" smtClean="0"/>
              <a:t>Regulations Governing Special Education Programs for Children with Disabilities in Virginia</a:t>
            </a:r>
            <a:r>
              <a:rPr lang="en-US" altLang="en-US" sz="2800" smtClean="0"/>
              <a:t>, an AT device is defined as:   </a:t>
            </a:r>
          </a:p>
          <a:p>
            <a:pPr eaLnBrk="1" hangingPunct="1">
              <a:buFont typeface="Arial" panose="020B0604020202020204" pitchFamily="34" charset="0"/>
              <a:buNone/>
            </a:pPr>
            <a:r>
              <a:rPr lang="en-US" altLang="en-US" i="1" smtClean="0"/>
              <a:t>“</a:t>
            </a:r>
            <a:r>
              <a:rPr lang="en-US" altLang="en-US" sz="2800" i="1" smtClean="0"/>
              <a:t>any item, piece of equipment, or product system, whether acquired commercially off the shelf, modified, or customized, that is used to increase, maintain, or improve the functional capabilities of a child with a disability.” </a:t>
            </a:r>
            <a:endParaRPr lang="en-US" altLang="en-US" sz="2800" smtClean="0"/>
          </a:p>
          <a:p>
            <a:pPr eaLnBrk="1" hangingPunct="1"/>
            <a:endParaRPr lang="en-US" altLang="en-US" smtClean="0"/>
          </a:p>
        </p:txBody>
      </p:sp>
      <p:sp>
        <p:nvSpPr>
          <p:cNvPr id="819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p:txBody>
          <a:bodyPr/>
          <a:lstStyle/>
          <a:p>
            <a:pPr eaLnBrk="1" hangingPunct="1"/>
            <a:r>
              <a:rPr lang="en-US" altLang="en-US" b="1" smtClean="0"/>
              <a:t>Clarification</a:t>
            </a:r>
          </a:p>
        </p:txBody>
      </p:sp>
      <p:sp>
        <p:nvSpPr>
          <p:cNvPr id="9220" name="Content Placeholder 2"/>
          <p:cNvSpPr>
            <a:spLocks noGrp="1"/>
          </p:cNvSpPr>
          <p:nvPr>
            <p:ph idx="1"/>
          </p:nvPr>
        </p:nvSpPr>
        <p:spPr/>
        <p:txBody>
          <a:bodyPr/>
          <a:lstStyle/>
          <a:p>
            <a:pPr eaLnBrk="1" hangingPunct="1">
              <a:buFont typeface="Arial" panose="020B0604020202020204" pitchFamily="34" charset="0"/>
              <a:buNone/>
            </a:pPr>
            <a:r>
              <a:rPr lang="en-US" altLang="en-US" smtClean="0"/>
              <a:t>In the 2004 revision of IDEA, the Individuals with Disabilities Education Improvement Act (IDEIA), the following clarification was added to the definition of an AT device:</a:t>
            </a:r>
          </a:p>
          <a:p>
            <a:pPr eaLnBrk="1" hangingPunct="1"/>
            <a:endParaRPr lang="en-US" altLang="en-US" smtClean="0"/>
          </a:p>
          <a:p>
            <a:pPr algn="ctr" eaLnBrk="1" hangingPunct="1">
              <a:buFont typeface="Arial" panose="020B0604020202020204" pitchFamily="34" charset="0"/>
              <a:buNone/>
            </a:pPr>
            <a:r>
              <a:rPr lang="en-US" altLang="en-US" i="1" smtClean="0"/>
              <a:t>The term does not include a medical device that is surgically implanted, or the replacement of such device.</a:t>
            </a:r>
            <a:endParaRPr lang="en-US" altLang="en-US" smtClean="0"/>
          </a:p>
          <a:p>
            <a:pPr eaLnBrk="1" hangingPunct="1"/>
            <a:endParaRPr lang="en-US" altLang="en-US" smtClean="0"/>
          </a:p>
        </p:txBody>
      </p:sp>
      <p:sp>
        <p:nvSpPr>
          <p:cNvPr id="92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0"/>
            <a:ext cx="8229600" cy="990600"/>
          </a:xfrm>
        </p:spPr>
        <p:txBody>
          <a:bodyPr/>
          <a:lstStyle/>
          <a:p>
            <a:pPr eaLnBrk="1" hangingPunct="1"/>
            <a:r>
              <a:rPr lang="en-US" altLang="en-US" b="1" smtClean="0"/>
              <a:t>AT Services</a:t>
            </a:r>
            <a:r>
              <a:rPr lang="en-US" altLang="en-US" b="1" smtClean="0">
                <a:solidFill>
                  <a:srgbClr val="1FAECD"/>
                </a:solidFill>
              </a:rPr>
              <a:t> </a:t>
            </a:r>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marL="273050" indent="-273050" eaLnBrk="1" hangingPunct="1">
              <a:lnSpc>
                <a:spcPct val="80000"/>
              </a:lnSpc>
              <a:buClr>
                <a:srgbClr val="EB641B"/>
              </a:buClr>
              <a:buFont typeface="Arial" charset="0"/>
              <a:buNone/>
              <a:defRPr/>
            </a:pPr>
            <a:r>
              <a:rPr lang="en-US" sz="3000" dirty="0" smtClean="0"/>
              <a:t>According to IDEA (1997) and the </a:t>
            </a:r>
            <a:r>
              <a:rPr lang="en-US" sz="3000" i="1" dirty="0" smtClean="0"/>
              <a:t>Regulations Governing Special Education Programs for Children with Disabilities in Virginia</a:t>
            </a:r>
            <a:r>
              <a:rPr lang="en-US" sz="3000" dirty="0" smtClean="0"/>
              <a:t>, an AT service is defined as:   </a:t>
            </a:r>
          </a:p>
          <a:p>
            <a:pPr marL="273050" indent="-273050" eaLnBrk="1" hangingPunct="1">
              <a:lnSpc>
                <a:spcPct val="80000"/>
              </a:lnSpc>
              <a:buClr>
                <a:srgbClr val="EB641B"/>
              </a:buClr>
              <a:buFont typeface="Arial" charset="0"/>
              <a:buNone/>
              <a:defRPr/>
            </a:pPr>
            <a:endParaRPr lang="en-US" sz="3000" i="1" dirty="0" smtClean="0"/>
          </a:p>
          <a:p>
            <a:pPr marL="273050" indent="-273050" eaLnBrk="1" hangingPunct="1">
              <a:lnSpc>
                <a:spcPct val="80000"/>
              </a:lnSpc>
              <a:buClr>
                <a:srgbClr val="EB641B"/>
              </a:buClr>
              <a:buFont typeface="Arial" charset="0"/>
              <a:buNone/>
              <a:defRPr/>
            </a:pPr>
            <a:r>
              <a:rPr lang="en-US" sz="3000" i="1" dirty="0" smtClean="0"/>
              <a:t>“any service that directly assists a child with a disability in the selection, acquisition, or use of an assistive technology device.”</a:t>
            </a:r>
          </a:p>
          <a:p>
            <a:pPr marL="273050" indent="-273050" eaLnBrk="1" hangingPunct="1">
              <a:lnSpc>
                <a:spcPct val="80000"/>
              </a:lnSpc>
              <a:buClr>
                <a:srgbClr val="EB641B"/>
              </a:buClr>
              <a:buFont typeface="Arial" charset="0"/>
              <a:buNone/>
              <a:defRPr/>
            </a:pPr>
            <a:endParaRPr lang="en-US" sz="2800" dirty="0" smtClean="0"/>
          </a:p>
          <a:p>
            <a:pPr marL="273050" indent="-273050" eaLnBrk="1" hangingPunct="1">
              <a:lnSpc>
                <a:spcPct val="80000"/>
              </a:lnSpc>
              <a:buClr>
                <a:srgbClr val="EB641B"/>
              </a:buClr>
              <a:buFont typeface="Arial" charset="0"/>
              <a:buNone/>
              <a:defRPr/>
            </a:pPr>
            <a:r>
              <a:rPr lang="en-US" sz="2400" i="1" dirty="0" smtClean="0"/>
              <a:t>Including:</a:t>
            </a:r>
            <a:endParaRPr lang="en-US" sz="2400" dirty="0" smtClean="0"/>
          </a:p>
          <a:p>
            <a:pPr marL="273050" indent="-273050" eaLnBrk="1" hangingPunct="1">
              <a:lnSpc>
                <a:spcPct val="80000"/>
              </a:lnSpc>
              <a:buClr>
                <a:schemeClr val="tx1"/>
              </a:buClr>
              <a:buFont typeface="Wingdings" pitchFamily="2" charset="2"/>
              <a:buChar char="§"/>
              <a:defRPr/>
            </a:pPr>
            <a:r>
              <a:rPr lang="en-US" sz="2400" i="1" dirty="0" smtClean="0"/>
              <a:t>Evaluation</a:t>
            </a:r>
            <a:endParaRPr lang="en-US" sz="2400" dirty="0" smtClean="0"/>
          </a:p>
          <a:p>
            <a:pPr marL="273050" indent="-273050" eaLnBrk="1" hangingPunct="1">
              <a:lnSpc>
                <a:spcPct val="80000"/>
              </a:lnSpc>
              <a:buClr>
                <a:schemeClr val="tx1"/>
              </a:buClr>
              <a:buFont typeface="Wingdings" pitchFamily="2" charset="2"/>
              <a:buChar char="§"/>
              <a:defRPr/>
            </a:pPr>
            <a:r>
              <a:rPr lang="en-US" sz="2400" i="1" dirty="0" smtClean="0"/>
              <a:t>Acquisition of assistive technology devices </a:t>
            </a:r>
            <a:endParaRPr lang="en-US" sz="2400" dirty="0" smtClean="0"/>
          </a:p>
          <a:p>
            <a:pPr marL="273050" indent="-273050" eaLnBrk="1" hangingPunct="1">
              <a:lnSpc>
                <a:spcPct val="80000"/>
              </a:lnSpc>
              <a:buClr>
                <a:schemeClr val="tx1"/>
              </a:buClr>
              <a:buFont typeface="Wingdings" pitchFamily="2" charset="2"/>
              <a:buChar char="§"/>
              <a:defRPr/>
            </a:pPr>
            <a:r>
              <a:rPr lang="en-US" sz="2400" i="1" dirty="0" smtClean="0"/>
              <a:t>Customizing and repairing devices</a:t>
            </a:r>
            <a:endParaRPr lang="en-US" sz="2400" dirty="0" smtClean="0"/>
          </a:p>
          <a:p>
            <a:pPr marL="273050" indent="-273050" eaLnBrk="1" hangingPunct="1">
              <a:lnSpc>
                <a:spcPct val="80000"/>
              </a:lnSpc>
              <a:buClr>
                <a:schemeClr val="tx1"/>
              </a:buClr>
              <a:buFont typeface="Wingdings" pitchFamily="2" charset="2"/>
              <a:buChar char="§"/>
              <a:defRPr/>
            </a:pPr>
            <a:r>
              <a:rPr lang="en-US" sz="2400" i="1" dirty="0" smtClean="0"/>
              <a:t>Coordinating with other therapies and existing educational and rehabilitation plans and programs </a:t>
            </a:r>
            <a:endParaRPr lang="en-US" sz="2400" i="1" u="sng" dirty="0" smtClean="0"/>
          </a:p>
          <a:p>
            <a:pPr marL="273050" indent="-273050" eaLnBrk="1" hangingPunct="1">
              <a:lnSpc>
                <a:spcPct val="80000"/>
              </a:lnSpc>
              <a:buClr>
                <a:schemeClr val="tx1"/>
              </a:buClr>
              <a:buFont typeface="Wingdings" pitchFamily="2" charset="2"/>
              <a:buChar char="§"/>
              <a:defRPr/>
            </a:pPr>
            <a:r>
              <a:rPr lang="en-US" sz="2400" i="1" dirty="0" smtClean="0"/>
              <a:t>Training or technical assistance for a child, family and professionals </a:t>
            </a:r>
            <a:endParaRPr lang="en-US" sz="2400" i="1" u="sng" dirty="0" smtClean="0"/>
          </a:p>
          <a:p>
            <a:pPr marL="273050" indent="-273050" eaLnBrk="1" hangingPunct="1">
              <a:lnSpc>
                <a:spcPct val="80000"/>
              </a:lnSpc>
              <a:buClr>
                <a:srgbClr val="EB641B"/>
              </a:buClr>
              <a:buFont typeface="Wingdings 2" pitchFamily="18" charset="2"/>
              <a:buChar char=""/>
              <a:defRPr/>
            </a:pPr>
            <a:endParaRPr lang="en-US" sz="2800" dirty="0" smtClean="0"/>
          </a:p>
        </p:txBody>
      </p:sp>
      <p:sp>
        <p:nvSpPr>
          <p:cNvPr id="1024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solidFill>
                  <a:srgbClr val="898989"/>
                </a:solidFill>
              </a:rPr>
              <a:t>Virginia Department of Education Assistive Technology Priority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3495</TotalTime>
  <Words>2899</Words>
  <Application>Microsoft Office PowerPoint</Application>
  <PresentationFormat>On-screen Show (4:3)</PresentationFormat>
  <Paragraphs>193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 Antiqua</vt:lpstr>
      <vt:lpstr>Calibri</vt:lpstr>
      <vt:lpstr>Wingdings</vt:lpstr>
      <vt:lpstr>Wingdings 2</vt:lpstr>
      <vt:lpstr>Office Theme</vt:lpstr>
      <vt:lpstr>Assistive Technology Works:  Legislation, Definitions and Benefits   </vt:lpstr>
      <vt:lpstr>Check your knowledge…</vt:lpstr>
      <vt:lpstr>Technology Creates Opportunities </vt:lpstr>
      <vt:lpstr> Technology has changed the way we do things  </vt:lpstr>
      <vt:lpstr>More examples of technology</vt:lpstr>
      <vt:lpstr>AT Legislation</vt:lpstr>
      <vt:lpstr>What is Assistive Technology?</vt:lpstr>
      <vt:lpstr>Clarification</vt:lpstr>
      <vt:lpstr>AT Services </vt:lpstr>
      <vt:lpstr>These broad definitions allow IEP teams the flexibility to provide a range of AT devices (and services) from low to high tech to support student performance in academic and functional areas.</vt:lpstr>
      <vt:lpstr>Areas of Need</vt:lpstr>
      <vt:lpstr>Pause for a moment and answer these questions…</vt:lpstr>
      <vt:lpstr>Who benefits from AT?</vt:lpstr>
      <vt:lpstr>Shana is a 3 year old child who has difficulty sitting up without support, talking and interacting with books.</vt:lpstr>
      <vt:lpstr>AT Solutions (page 2)</vt:lpstr>
      <vt:lpstr>  John is a fourth grade student who struggles with reading, spelling and writing. </vt:lpstr>
      <vt:lpstr>AT Solutions</vt:lpstr>
      <vt:lpstr>Sam is an 11th grade student with Asperger’s Syndrome.  He plans to attend college.  He has difficulty with note taking and organization. </vt:lpstr>
      <vt:lpstr>AT Solutions (page 3)</vt:lpstr>
      <vt:lpstr>Benefits of Assistive Technology</vt:lpstr>
      <vt:lpstr>More Benefits of AT</vt:lpstr>
      <vt:lpstr>Making Decisions about Technology</vt:lpstr>
      <vt:lpstr>Self-Determination</vt:lpstr>
      <vt:lpstr>Self-Determination (cont.)</vt:lpstr>
      <vt:lpstr>Check your knowledge (answers)</vt:lpstr>
      <vt:lpstr>Check your knowledge answers  (page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Why Even Consider it?</dc:title>
  <dc:creator>Sharon</dc:creator>
  <cp:lastModifiedBy>Clare M  Talbert</cp:lastModifiedBy>
  <cp:revision>221</cp:revision>
  <dcterms:created xsi:type="dcterms:W3CDTF">2009-04-22T01:31:11Z</dcterms:created>
  <dcterms:modified xsi:type="dcterms:W3CDTF">2019-03-20T17:04:04Z</dcterms:modified>
</cp:coreProperties>
</file>