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48" r:id="rId2"/>
    <p:sldMasterId id="2147483882" r:id="rId3"/>
  </p:sldMasterIdLst>
  <p:notesMasterIdLst>
    <p:notesMasterId r:id="rId22"/>
  </p:notesMasterIdLst>
  <p:handoutMasterIdLst>
    <p:handoutMasterId r:id="rId23"/>
  </p:handoutMasterIdLst>
  <p:sldIdLst>
    <p:sldId id="274" r:id="rId4"/>
    <p:sldId id="277" r:id="rId5"/>
    <p:sldId id="258" r:id="rId6"/>
    <p:sldId id="272" r:id="rId7"/>
    <p:sldId id="273" r:id="rId8"/>
    <p:sldId id="259" r:id="rId9"/>
    <p:sldId id="260" r:id="rId10"/>
    <p:sldId id="261" r:id="rId11"/>
    <p:sldId id="262" r:id="rId12"/>
    <p:sldId id="275" r:id="rId13"/>
    <p:sldId id="263" r:id="rId14"/>
    <p:sldId id="265" r:id="rId15"/>
    <p:sldId id="266" r:id="rId16"/>
    <p:sldId id="267" r:id="rId17"/>
    <p:sldId id="268" r:id="rId18"/>
    <p:sldId id="270" r:id="rId19"/>
    <p:sldId id="271" r:id="rId20"/>
    <p:sldId id="276" r:id="rId21"/>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27" autoAdjust="0"/>
    <p:restoredTop sz="94660"/>
  </p:normalViewPr>
  <p:slideViewPr>
    <p:cSldViewPr>
      <p:cViewPr varScale="1">
        <p:scale>
          <a:sx n="97" d="100"/>
          <a:sy n="97" d="100"/>
        </p:scale>
        <p:origin x="108" y="3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1507" name="Rectangle 3"/>
          <p:cNvSpPr>
            <a:spLocks noGrp="1" noChangeArrowheads="1"/>
          </p:cNvSpPr>
          <p:nvPr>
            <p:ph type="dt" sz="quarter" idx="1"/>
          </p:nvPr>
        </p:nvSpPr>
        <p:spPr bwMode="auto">
          <a:xfrm>
            <a:off x="4022725" y="0"/>
            <a:ext cx="3078163"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1508" name="Rectangle 4"/>
          <p:cNvSpPr>
            <a:spLocks noGrp="1" noChangeArrowheads="1"/>
          </p:cNvSpPr>
          <p:nvPr>
            <p:ph type="ftr" sz="quarter" idx="2"/>
          </p:nvPr>
        </p:nvSpPr>
        <p:spPr bwMode="auto">
          <a:xfrm>
            <a:off x="0" y="8916988"/>
            <a:ext cx="3078163"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1509" name="Rectangle 5"/>
          <p:cNvSpPr>
            <a:spLocks noGrp="1" noChangeArrowheads="1"/>
          </p:cNvSpPr>
          <p:nvPr>
            <p:ph type="sldNum" sz="quarter" idx="3"/>
          </p:nvPr>
        </p:nvSpPr>
        <p:spPr bwMode="auto">
          <a:xfrm>
            <a:off x="4022725" y="8916988"/>
            <a:ext cx="3078163"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83F1482-2E5C-4C0F-884E-00F6F044A4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6259" name="Rectangle 3"/>
          <p:cNvSpPr>
            <a:spLocks noGrp="1" noChangeArrowheads="1"/>
          </p:cNvSpPr>
          <p:nvPr>
            <p:ph type="dt" idx="1"/>
          </p:nvPr>
        </p:nvSpPr>
        <p:spPr bwMode="auto">
          <a:xfrm>
            <a:off x="4022725" y="0"/>
            <a:ext cx="3078163"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5"/>
          <p:cNvSpPr>
            <a:spLocks noGrp="1" noChangeArrowheads="1"/>
          </p:cNvSpPr>
          <p:nvPr>
            <p:ph type="body" sz="quarter" idx="3"/>
          </p:nvPr>
        </p:nvSpPr>
        <p:spPr bwMode="auto">
          <a:xfrm>
            <a:off x="709613" y="4459288"/>
            <a:ext cx="5683250" cy="4224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6262" name="Rectangle 6"/>
          <p:cNvSpPr>
            <a:spLocks noGrp="1" noChangeArrowheads="1"/>
          </p:cNvSpPr>
          <p:nvPr>
            <p:ph type="ftr" sz="quarter" idx="4"/>
          </p:nvPr>
        </p:nvSpPr>
        <p:spPr bwMode="auto">
          <a:xfrm>
            <a:off x="0" y="8916988"/>
            <a:ext cx="3078163"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6263" name="Rectangle 7"/>
          <p:cNvSpPr>
            <a:spLocks noGrp="1" noChangeArrowheads="1"/>
          </p:cNvSpPr>
          <p:nvPr>
            <p:ph type="sldNum" sz="quarter" idx="5"/>
          </p:nvPr>
        </p:nvSpPr>
        <p:spPr bwMode="auto">
          <a:xfrm>
            <a:off x="4022725" y="8916988"/>
            <a:ext cx="3078163"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539095A6-3D6C-4617-B3B0-4CD7B107DE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pacareertech.org/content_documents/9/Perkins_Summary-ACTE.do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A94B4C7-657B-417E-92BA-590C85AC4639}" type="slidenum">
              <a:rPr lang="en-US" altLang="en-US" smtClean="0">
                <a:latin typeface="Arial" panose="020B0604020202020204" pitchFamily="34" charset="0"/>
              </a:rPr>
              <a:pPr/>
              <a:t>3</a:t>
            </a:fld>
            <a:endParaRPr lang="en-US" altLang="en-US" smtClean="0">
              <a:latin typeface="Arial" panose="020B0604020202020204"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411BF9F-8BD4-4E5B-B433-AA38028A6C08}" type="slidenum">
              <a:rPr lang="en-US" altLang="en-US" smtClean="0">
                <a:latin typeface="Arial" panose="020B0604020202020204" pitchFamily="34" charset="0"/>
              </a:rPr>
              <a:pPr/>
              <a:t>14</a:t>
            </a:fld>
            <a:endParaRPr lang="en-US" altLang="en-US" smtClean="0">
              <a:latin typeface="Arial" panose="020B060402020202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2B5EBB1-6E50-4583-BF22-5EE61C8B75A4}" type="slidenum">
              <a:rPr lang="en-US" altLang="en-US" smtClean="0">
                <a:latin typeface="Arial" panose="020B0604020202020204" pitchFamily="34" charset="0"/>
              </a:rPr>
              <a:pPr/>
              <a:t>15</a:t>
            </a:fld>
            <a:endParaRPr lang="en-US" altLang="en-US" smtClean="0">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C1B4F37-EF6F-43DB-9441-FA45824CA243}" type="slidenum">
              <a:rPr lang="en-US" altLang="en-US" smtClean="0">
                <a:latin typeface="Arial" panose="020B0604020202020204" pitchFamily="34" charset="0"/>
              </a:rPr>
              <a:pPr/>
              <a:t>16</a:t>
            </a:fld>
            <a:endParaRPr lang="en-US" altLang="en-US" smtClean="0">
              <a:latin typeface="Arial" panose="020B0604020202020204"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F70C6A0-5DA0-4839-BF48-2123F916392B}" type="slidenum">
              <a:rPr lang="en-US" altLang="en-US" smtClean="0">
                <a:latin typeface="Arial" panose="020B0604020202020204" pitchFamily="34" charset="0"/>
              </a:rPr>
              <a:pPr/>
              <a:t>17</a:t>
            </a:fld>
            <a:endParaRPr lang="en-US" altLang="en-US" smtClean="0">
              <a:latin typeface="Arial" panose="020B0604020202020204"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2CA2780-A189-443A-8CCD-873CAB071604}" type="slidenum">
              <a:rPr lang="en-US" altLang="en-US" smtClean="0">
                <a:latin typeface="Arial" panose="020B0604020202020204" pitchFamily="34" charset="0"/>
              </a:rPr>
              <a:pPr/>
              <a:t>6</a:t>
            </a:fld>
            <a:endParaRPr lang="en-US" altLang="en-US" smtClean="0">
              <a:latin typeface="Arial" panose="020B060402020202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8B7C075-788C-48D1-8310-670F637596F9}" type="slidenum">
              <a:rPr lang="en-US" altLang="en-US" smtClean="0">
                <a:latin typeface="Arial" panose="020B0604020202020204" pitchFamily="34" charset="0"/>
              </a:rPr>
              <a:pPr/>
              <a:t>7</a:t>
            </a:fld>
            <a:endParaRPr lang="en-US" altLang="en-US" smtClean="0">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5780AAE-F3B7-47A6-A472-A85D8EF4E3FC}" type="slidenum">
              <a:rPr lang="en-US" altLang="en-US" smtClean="0">
                <a:latin typeface="Arial" panose="020B0604020202020204" pitchFamily="34" charset="0"/>
              </a:rPr>
              <a:pPr/>
              <a:t>8</a:t>
            </a:fld>
            <a:endParaRPr lang="en-US" altLang="en-US" smtClean="0">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EE30EC9-2D74-4B3B-ACB8-BFE16FFEFE5B}" type="slidenum">
              <a:rPr lang="en-US" altLang="en-US" smtClean="0">
                <a:latin typeface="Arial" panose="020B0604020202020204" pitchFamily="34" charset="0"/>
              </a:rPr>
              <a:pPr/>
              <a:t>9</a:t>
            </a:fld>
            <a:endParaRPr lang="en-US" altLang="en-US" smtClean="0">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smtClean="0">
                <a:latin typeface="Arial" panose="020B0604020202020204" pitchFamily="34" charset="0"/>
                <a:hlinkClick r:id="rId3"/>
              </a:rPr>
              <a:t>(1) ACTE Summary of </a:t>
            </a:r>
            <a:r>
              <a:rPr lang="en-US" altLang="en-US" b="1" u="sng" smtClean="0">
                <a:latin typeface="Arial" panose="020B0604020202020204" pitchFamily="34" charset="0"/>
                <a:hlinkClick r:id="rId3"/>
              </a:rPr>
              <a:t>Perkins Act</a:t>
            </a:r>
            <a:endParaRPr lang="en-US" altLang="en-US" u="sng" smtClean="0">
              <a:latin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D8094A0-39F1-4DAF-A912-06FD394B0E07}" type="slidenum">
              <a:rPr lang="en-US" altLang="en-US" smtClean="0">
                <a:latin typeface="Arial" panose="020B0604020202020204" pitchFamily="34" charset="0"/>
              </a:rPr>
              <a:pPr/>
              <a:t>10</a:t>
            </a:fld>
            <a:endParaRPr lang="en-US"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30190E9-EC5E-4B4F-B22C-3607E0EABA10}" type="slidenum">
              <a:rPr lang="en-US" altLang="en-US" smtClean="0">
                <a:latin typeface="Arial" panose="020B0604020202020204" pitchFamily="34" charset="0"/>
              </a:rPr>
              <a:pPr/>
              <a:t>11</a:t>
            </a:fld>
            <a:endParaRPr lang="en-US" altLang="en-US" smtClean="0">
              <a:latin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1CCF08D-2AE8-4674-9AA4-116B4A308B69}" type="slidenum">
              <a:rPr lang="en-US" altLang="en-US" smtClean="0">
                <a:latin typeface="Arial" panose="020B0604020202020204" pitchFamily="34" charset="0"/>
              </a:rPr>
              <a:pPr/>
              <a:t>12</a:t>
            </a:fld>
            <a:endParaRPr lang="en-US" altLang="en-US" smtClean="0">
              <a:latin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AEAB0A6-05D8-4CD3-BA33-096FE5D0A6A6}" type="slidenum">
              <a:rPr lang="en-US" altLang="en-US" smtClean="0">
                <a:latin typeface="Arial" panose="020B0604020202020204" pitchFamily="34" charset="0"/>
              </a:rPr>
              <a:pPr/>
              <a:t>13</a:t>
            </a:fld>
            <a:endParaRPr lang="en-US" altLang="en-US" smtClean="0">
              <a:latin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7"/>
          <p:cNvGrpSpPr>
            <a:grpSpLocks/>
          </p:cNvGrpSpPr>
          <p:nvPr userDrawn="1"/>
        </p:nvGrpSpPr>
        <p:grpSpPr bwMode="auto">
          <a:xfrm>
            <a:off x="-3200400" y="304800"/>
            <a:ext cx="11909425" cy="4724400"/>
            <a:chOff x="-2030" y="192"/>
            <a:chExt cx="7502" cy="2976"/>
          </a:xfrm>
        </p:grpSpPr>
        <p:sp>
          <p:nvSpPr>
            <p:cNvPr id="5" name="Line 28"/>
            <p:cNvSpPr>
              <a:spLocks noChangeShapeType="1"/>
            </p:cNvSpPr>
            <p:nvPr userDrawn="1"/>
          </p:nvSpPr>
          <p:spPr bwMode="auto">
            <a:xfrm>
              <a:off x="912" y="1584"/>
              <a:ext cx="45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6" name="AutoShape 29"/>
            <p:cNvSpPr>
              <a:spLocks noChangeArrowheads="1"/>
            </p:cNvSpPr>
            <p:nvPr userDrawn="1"/>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AutoShape 30"/>
            <p:cNvSpPr>
              <a:spLocks noChangeArrowheads="1"/>
            </p:cNvSpPr>
            <p:nvPr userDrawn="1"/>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8" name="Text Box 34"/>
          <p:cNvSpPr txBox="1">
            <a:spLocks noChangeArrowheads="1"/>
          </p:cNvSpPr>
          <p:nvPr userDrawn="1"/>
        </p:nvSpPr>
        <p:spPr bwMode="auto">
          <a:xfrm>
            <a:off x="0" y="0"/>
            <a:ext cx="9144000" cy="193675"/>
          </a:xfrm>
          <a:prstGeom prst="rect">
            <a:avLst/>
          </a:prstGeom>
          <a:solidFill>
            <a:srgbClr val="000080"/>
          </a:solidFill>
          <a:ln w="9525">
            <a:solidFill>
              <a:schemeClr val="tx1"/>
            </a:solidFill>
            <a:miter lim="800000"/>
            <a:headEnd/>
            <a:tailEnd/>
          </a:ln>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endParaRPr lang="en-US" altLang="en-US" sz="600" smtClean="0"/>
          </a:p>
        </p:txBody>
      </p:sp>
      <p:sp>
        <p:nvSpPr>
          <p:cNvPr id="9" name="Text Box 35"/>
          <p:cNvSpPr txBox="1">
            <a:spLocks noChangeArrowheads="1"/>
          </p:cNvSpPr>
          <p:nvPr userDrawn="1"/>
        </p:nvSpPr>
        <p:spPr bwMode="auto">
          <a:xfrm>
            <a:off x="0" y="6664325"/>
            <a:ext cx="9144000" cy="193675"/>
          </a:xfrm>
          <a:prstGeom prst="rect">
            <a:avLst/>
          </a:prstGeom>
          <a:solidFill>
            <a:srgbClr val="000080"/>
          </a:solidFill>
          <a:ln w="9525">
            <a:solidFill>
              <a:schemeClr val="tx1"/>
            </a:solidFill>
            <a:miter lim="800000"/>
            <a:headEnd/>
            <a:tailEnd/>
          </a:ln>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endParaRPr lang="en-US" altLang="en-US" sz="600" smtClean="0"/>
          </a:p>
        </p:txBody>
      </p:sp>
      <p:sp>
        <p:nvSpPr>
          <p:cNvPr id="91167" name="Rectangle 31"/>
          <p:cNvSpPr>
            <a:spLocks noGrp="1" noChangeArrowheads="1"/>
          </p:cNvSpPr>
          <p:nvPr>
            <p:ph type="ctrTitle"/>
          </p:nvPr>
        </p:nvSpPr>
        <p:spPr>
          <a:xfrm>
            <a:off x="1595438" y="1138238"/>
            <a:ext cx="7239000" cy="1444625"/>
          </a:xfrm>
        </p:spPr>
        <p:txBody>
          <a:bodyPr/>
          <a:lstStyle>
            <a:lvl1pPr>
              <a:defRPr sz="4000"/>
            </a:lvl1pPr>
          </a:lstStyle>
          <a:p>
            <a:r>
              <a:rPr lang="en-US"/>
              <a:t>Click to edit Master title style</a:t>
            </a:r>
          </a:p>
        </p:txBody>
      </p:sp>
      <p:sp>
        <p:nvSpPr>
          <p:cNvPr id="91168" name="Rectangle 32"/>
          <p:cNvSpPr>
            <a:spLocks noGrp="1" noChangeArrowheads="1"/>
          </p:cNvSpPr>
          <p:nvPr>
            <p:ph type="subTitle" idx="1"/>
          </p:nvPr>
        </p:nvSpPr>
        <p:spPr>
          <a:xfrm>
            <a:off x="1595438" y="3579813"/>
            <a:ext cx="7239000" cy="1752600"/>
          </a:xfrm>
        </p:spPr>
        <p:txBody>
          <a:bodyPr/>
          <a:lstStyle>
            <a:lvl1pPr marL="0" indent="0">
              <a:buFont typeface="Wingdings" pitchFamily="2" charset="2"/>
              <a:buNone/>
              <a:defRPr/>
            </a:lvl1pPr>
          </a:lstStyle>
          <a:p>
            <a:r>
              <a:rPr lang="en-US"/>
              <a:t>Click to edit Master subtitle style</a:t>
            </a:r>
          </a:p>
        </p:txBody>
      </p:sp>
      <p:sp>
        <p:nvSpPr>
          <p:cNvPr id="10" name="Rectangle 33"/>
          <p:cNvSpPr>
            <a:spLocks noGrp="1" noChangeArrowheads="1"/>
          </p:cNvSpPr>
          <p:nvPr>
            <p:ph type="dt" sz="half" idx="10"/>
          </p:nvPr>
        </p:nvSpPr>
        <p:spPr bwMode="auto">
          <a:xfrm>
            <a:off x="0" y="6400800"/>
            <a:ext cx="2133600" cy="2286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lvl1pPr>
          </a:lstStyle>
          <a:p>
            <a:pPr>
              <a:defRPr/>
            </a:pPr>
            <a:r>
              <a:rPr lang="en-US"/>
              <a:t>www.fctd.info</a:t>
            </a:r>
          </a:p>
        </p:txBody>
      </p:sp>
    </p:spTree>
    <p:extLst>
      <p:ext uri="{BB962C8B-B14F-4D97-AF65-F5344CB8AC3E}">
        <p14:creationId xmlns:p14="http://schemas.microsoft.com/office/powerpoint/2010/main" val="4221862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4832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8813" y="4540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2413" y="4540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4330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4540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2413" y="19796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4625" y="19796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0599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b="15938"/>
          <a:stretch>
            <a:fillRect/>
          </a:stretch>
        </p:blipFill>
        <p:spPr bwMode="auto">
          <a:xfrm>
            <a:off x="3275013" y="304800"/>
            <a:ext cx="259238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2041742"/>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446032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60432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12137"/>
          <a:stretch>
            <a:fillRect/>
          </a:stretch>
        </p:blipFill>
        <p:spPr bwMode="auto">
          <a:xfrm>
            <a:off x="7851775" y="6037263"/>
            <a:ext cx="109378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32040" y="365126"/>
            <a:ext cx="7679921" cy="132556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50677"/>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6457950" y="6281738"/>
            <a:ext cx="1055688" cy="365125"/>
          </a:xfrm>
        </p:spPr>
        <p:txBody>
          <a:bodyPr/>
          <a:lstStyle>
            <a:lvl1pPr eaLnBrk="0" fontAlgn="base" hangingPunct="0">
              <a:spcBef>
                <a:spcPct val="0"/>
              </a:spcBef>
              <a:spcAft>
                <a:spcPct val="0"/>
              </a:spcAft>
              <a:defRPr>
                <a:latin typeface="Verdana" panose="020B0604030504040204" pitchFamily="34" charset="0"/>
              </a:defRPr>
            </a:lvl1pPr>
          </a:lstStyle>
          <a:p>
            <a:pPr>
              <a:defRPr/>
            </a:pPr>
            <a:fld id="{61A6100F-91CB-412A-AD48-99CD29808403}" type="slidenum">
              <a:rPr lang="en-US"/>
              <a:pPr>
                <a:defRPr/>
              </a:pPr>
              <a:t>‹#›</a:t>
            </a:fld>
            <a:endParaRPr lang="en-US" dirty="0"/>
          </a:p>
        </p:txBody>
      </p:sp>
      <p:sp>
        <p:nvSpPr>
          <p:cNvPr id="6" name="Date Placeholder 3"/>
          <p:cNvSpPr>
            <a:spLocks noGrp="1"/>
          </p:cNvSpPr>
          <p:nvPr>
            <p:ph type="dt" sz="half" idx="11"/>
          </p:nvPr>
        </p:nvSpPr>
        <p:spPr/>
        <p:txBody>
          <a:bodyPr/>
          <a:lstStyle>
            <a:lvl1pPr eaLnBrk="0" fontAlgn="base" hangingPunct="0">
              <a:spcBef>
                <a:spcPct val="0"/>
              </a:spcBef>
              <a:spcAft>
                <a:spcPct val="0"/>
              </a:spcAft>
              <a:defRPr>
                <a:latin typeface="Verdana" panose="020B0604030504040204" pitchFamily="34" charset="0"/>
              </a:defRPr>
            </a:lvl1pPr>
          </a:lstStyle>
          <a:p>
            <a:pPr>
              <a:defRPr/>
            </a:pPr>
            <a:fld id="{6BFD3D5B-3E79-46C7-A9F7-484C8B6A592A}" type="datetimeFigureOut">
              <a:rPr lang="en-US"/>
              <a:pPr>
                <a:defRPr/>
              </a:pPr>
              <a:t>3/20/2019</a:t>
            </a:fld>
            <a:endParaRPr lang="en-US"/>
          </a:p>
        </p:txBody>
      </p:sp>
    </p:spTree>
    <p:extLst>
      <p:ext uri="{BB962C8B-B14F-4D97-AF65-F5344CB8AC3E}">
        <p14:creationId xmlns:p14="http://schemas.microsoft.com/office/powerpoint/2010/main" val="2465852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12137"/>
          <a:stretch>
            <a:fillRect/>
          </a:stretch>
        </p:blipFill>
        <p:spPr bwMode="auto">
          <a:xfrm>
            <a:off x="7851775" y="6037263"/>
            <a:ext cx="109378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a:xfrm>
            <a:off x="6448425" y="6242050"/>
            <a:ext cx="1125538" cy="365125"/>
          </a:xfrm>
        </p:spPr>
        <p:txBody>
          <a:bodyPr/>
          <a:lstStyle>
            <a:lvl1pPr eaLnBrk="0" fontAlgn="base" hangingPunct="0">
              <a:spcBef>
                <a:spcPct val="0"/>
              </a:spcBef>
              <a:spcAft>
                <a:spcPct val="0"/>
              </a:spcAft>
              <a:defRPr>
                <a:latin typeface="Verdana" panose="020B0604030504040204" pitchFamily="34" charset="0"/>
              </a:defRPr>
            </a:lvl1pPr>
          </a:lstStyle>
          <a:p>
            <a:pPr>
              <a:defRPr/>
            </a:pPr>
            <a:fld id="{4F8CA30A-777A-4842-B575-5CA82E12C4A2}" type="slidenum">
              <a:rPr lang="en-US"/>
              <a:pPr>
                <a:defRPr/>
              </a:pPr>
              <a:t>‹#›</a:t>
            </a:fld>
            <a:endParaRPr lang="en-US"/>
          </a:p>
        </p:txBody>
      </p:sp>
    </p:spTree>
    <p:extLst>
      <p:ext uri="{BB962C8B-B14F-4D97-AF65-F5344CB8AC3E}">
        <p14:creationId xmlns:p14="http://schemas.microsoft.com/office/powerpoint/2010/main" val="1199945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12137"/>
          <a:stretch>
            <a:fillRect/>
          </a:stretch>
        </p:blipFill>
        <p:spPr bwMode="auto">
          <a:xfrm>
            <a:off x="7851775" y="6037263"/>
            <a:ext cx="109378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50743" y="365126"/>
            <a:ext cx="7642514"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0"/>
          </p:nvPr>
        </p:nvSpPr>
        <p:spPr>
          <a:xfrm>
            <a:off x="6457950" y="6281738"/>
            <a:ext cx="1076325" cy="365125"/>
          </a:xfrm>
        </p:spPr>
        <p:txBody>
          <a:bodyPr/>
          <a:lstStyle>
            <a:lvl1pPr eaLnBrk="0" fontAlgn="base" hangingPunct="0">
              <a:spcBef>
                <a:spcPct val="0"/>
              </a:spcBef>
              <a:spcAft>
                <a:spcPct val="0"/>
              </a:spcAft>
              <a:defRPr>
                <a:latin typeface="Verdana" panose="020B0604030504040204" pitchFamily="34" charset="0"/>
              </a:defRPr>
            </a:lvl1pPr>
          </a:lstStyle>
          <a:p>
            <a:pPr>
              <a:defRPr/>
            </a:pPr>
            <a:fld id="{77707D9D-44D8-43E8-B3B9-8E7CB1A4DF76}" type="slidenum">
              <a:rPr lang="en-US"/>
              <a:pPr>
                <a:defRPr/>
              </a:pPr>
              <a:t>‹#›</a:t>
            </a:fld>
            <a:endParaRPr lang="en-US"/>
          </a:p>
        </p:txBody>
      </p:sp>
    </p:spTree>
    <p:extLst>
      <p:ext uri="{BB962C8B-B14F-4D97-AF65-F5344CB8AC3E}">
        <p14:creationId xmlns:p14="http://schemas.microsoft.com/office/powerpoint/2010/main" val="4056130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b="12137"/>
          <a:stretch>
            <a:fillRect/>
          </a:stretch>
        </p:blipFill>
        <p:spPr bwMode="auto">
          <a:xfrm>
            <a:off x="7851775" y="6037263"/>
            <a:ext cx="109378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0"/>
          </p:nvPr>
        </p:nvSpPr>
        <p:spPr>
          <a:xfrm>
            <a:off x="6477000" y="6281738"/>
            <a:ext cx="1066800" cy="366712"/>
          </a:xfrm>
        </p:spPr>
        <p:txBody>
          <a:bodyPr/>
          <a:lstStyle>
            <a:lvl1pPr eaLnBrk="0" fontAlgn="base" hangingPunct="0">
              <a:spcBef>
                <a:spcPct val="0"/>
              </a:spcBef>
              <a:spcAft>
                <a:spcPct val="0"/>
              </a:spcAft>
              <a:defRPr>
                <a:latin typeface="Verdana" panose="020B0604030504040204" pitchFamily="34" charset="0"/>
              </a:defRPr>
            </a:lvl1pPr>
          </a:lstStyle>
          <a:p>
            <a:pPr>
              <a:defRPr/>
            </a:pPr>
            <a:fld id="{062B14DB-0EA9-4CEE-997D-B41A37B29F92}" type="slidenum">
              <a:rPr lang="en-US"/>
              <a:pPr>
                <a:defRPr/>
              </a:pPr>
              <a:t>‹#›</a:t>
            </a:fld>
            <a:endParaRPr lang="en-US"/>
          </a:p>
        </p:txBody>
      </p:sp>
    </p:spTree>
    <p:extLst>
      <p:ext uri="{BB962C8B-B14F-4D97-AF65-F5344CB8AC3E}">
        <p14:creationId xmlns:p14="http://schemas.microsoft.com/office/powerpoint/2010/main" val="2613953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12137"/>
          <a:stretch>
            <a:fillRect/>
          </a:stretch>
        </p:blipFill>
        <p:spPr bwMode="auto">
          <a:xfrm>
            <a:off x="7851775" y="6037263"/>
            <a:ext cx="109378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3"/>
          <p:cNvSpPr>
            <a:spLocks noGrp="1"/>
          </p:cNvSpPr>
          <p:nvPr>
            <p:ph type="sldNum" sz="quarter" idx="10"/>
          </p:nvPr>
        </p:nvSpPr>
        <p:spPr>
          <a:xfrm>
            <a:off x="6457950" y="6246813"/>
            <a:ext cx="1085850" cy="365125"/>
          </a:xfrm>
        </p:spPr>
        <p:txBody>
          <a:bodyPr/>
          <a:lstStyle>
            <a:lvl1pPr eaLnBrk="0" fontAlgn="base" hangingPunct="0">
              <a:spcBef>
                <a:spcPct val="0"/>
              </a:spcBef>
              <a:spcAft>
                <a:spcPct val="0"/>
              </a:spcAft>
              <a:defRPr>
                <a:latin typeface="Verdana" panose="020B0604030504040204" pitchFamily="34" charset="0"/>
              </a:defRPr>
            </a:lvl1pPr>
          </a:lstStyle>
          <a:p>
            <a:pPr>
              <a:defRPr/>
            </a:pPr>
            <a:fld id="{E0F2216A-0CF1-47D0-B344-8FFCD22CD2C9}" type="slidenum">
              <a:rPr lang="en-US"/>
              <a:pPr>
                <a:defRPr/>
              </a:pPr>
              <a:t>‹#›</a:t>
            </a:fld>
            <a:endParaRPr lang="en-US"/>
          </a:p>
        </p:txBody>
      </p:sp>
    </p:spTree>
    <p:extLst>
      <p:ext uri="{BB962C8B-B14F-4D97-AF65-F5344CB8AC3E}">
        <p14:creationId xmlns:p14="http://schemas.microsoft.com/office/powerpoint/2010/main" val="1951863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12137"/>
          <a:stretch>
            <a:fillRect/>
          </a:stretch>
        </p:blipFill>
        <p:spPr bwMode="auto">
          <a:xfrm>
            <a:off x="7851775" y="6037263"/>
            <a:ext cx="109378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Slide Number Placeholder 6"/>
          <p:cNvSpPr>
            <a:spLocks noGrp="1"/>
          </p:cNvSpPr>
          <p:nvPr>
            <p:ph type="sldNum" sz="quarter" idx="10"/>
          </p:nvPr>
        </p:nvSpPr>
        <p:spPr>
          <a:xfrm>
            <a:off x="6457950" y="6249988"/>
            <a:ext cx="1046163" cy="365125"/>
          </a:xfrm>
        </p:spPr>
        <p:txBody>
          <a:bodyPr/>
          <a:lstStyle>
            <a:lvl1pPr eaLnBrk="0" fontAlgn="base" hangingPunct="0">
              <a:spcBef>
                <a:spcPct val="0"/>
              </a:spcBef>
              <a:spcAft>
                <a:spcPct val="0"/>
              </a:spcAft>
              <a:defRPr>
                <a:latin typeface="Verdana" panose="020B0604030504040204" pitchFamily="34" charset="0"/>
              </a:defRPr>
            </a:lvl1pPr>
          </a:lstStyle>
          <a:p>
            <a:pPr>
              <a:defRPr/>
            </a:pPr>
            <a:fld id="{0426DF34-D449-46C0-B153-A6EE77516E29}" type="slidenum">
              <a:rPr lang="en-US"/>
              <a:pPr>
                <a:defRPr/>
              </a:pPr>
              <a:t>‹#›</a:t>
            </a:fld>
            <a:endParaRPr lang="en-US"/>
          </a:p>
        </p:txBody>
      </p:sp>
    </p:spTree>
    <p:extLst>
      <p:ext uri="{BB962C8B-B14F-4D97-AF65-F5344CB8AC3E}">
        <p14:creationId xmlns:p14="http://schemas.microsoft.com/office/powerpoint/2010/main" val="4280062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0062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12137"/>
          <a:stretch>
            <a:fillRect/>
          </a:stretch>
        </p:blipFill>
        <p:spPr bwMode="auto">
          <a:xfrm>
            <a:off x="7851775" y="6037263"/>
            <a:ext cx="109378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Slide Number Placeholder 6"/>
          <p:cNvSpPr>
            <a:spLocks noGrp="1"/>
          </p:cNvSpPr>
          <p:nvPr>
            <p:ph type="sldNum" sz="quarter" idx="10"/>
          </p:nvPr>
        </p:nvSpPr>
        <p:spPr>
          <a:xfrm>
            <a:off x="6448425" y="6272213"/>
            <a:ext cx="1036638" cy="365125"/>
          </a:xfrm>
        </p:spPr>
        <p:txBody>
          <a:bodyPr/>
          <a:lstStyle>
            <a:lvl1pPr eaLnBrk="0" fontAlgn="base" hangingPunct="0">
              <a:spcBef>
                <a:spcPct val="0"/>
              </a:spcBef>
              <a:spcAft>
                <a:spcPct val="0"/>
              </a:spcAft>
              <a:defRPr>
                <a:latin typeface="Verdana" panose="020B0604030504040204" pitchFamily="34" charset="0"/>
              </a:defRPr>
            </a:lvl1pPr>
          </a:lstStyle>
          <a:p>
            <a:pPr>
              <a:defRPr/>
            </a:pPr>
            <a:fld id="{7FBA1662-6C0D-4E45-9131-F04BADE2EF14}" type="slidenum">
              <a:rPr lang="en-US"/>
              <a:pPr>
                <a:defRPr/>
              </a:pPr>
              <a:t>‹#›</a:t>
            </a:fld>
            <a:endParaRPr lang="en-US"/>
          </a:p>
        </p:txBody>
      </p:sp>
    </p:spTree>
    <p:extLst>
      <p:ext uri="{BB962C8B-B14F-4D97-AF65-F5344CB8AC3E}">
        <p14:creationId xmlns:p14="http://schemas.microsoft.com/office/powerpoint/2010/main" val="2684557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Rectangle 1"/>
          <p:cNvSpPr/>
          <p:nvPr userDrawn="1"/>
        </p:nvSpPr>
        <p:spPr>
          <a:xfrm>
            <a:off x="3697288" y="6245225"/>
            <a:ext cx="2316162" cy="434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n>
                <a:solidFill>
                  <a:prstClr val="white"/>
                </a:solidFill>
              </a:ln>
              <a:solidFill>
                <a:prstClr val="white"/>
              </a:solidFill>
            </a:endParaRPr>
          </a:p>
        </p:txBody>
      </p:sp>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l="20930" t="36433" r="15237" b="37892"/>
          <a:stretch>
            <a:fillRect/>
          </a:stretch>
        </p:blipFill>
        <p:spPr bwMode="auto">
          <a:xfrm>
            <a:off x="4751388" y="5210175"/>
            <a:ext cx="12684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89063" y="5064125"/>
            <a:ext cx="696912"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64300" y="5210175"/>
            <a:ext cx="1695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841625" y="5224463"/>
            <a:ext cx="10191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44763" y="611188"/>
            <a:ext cx="4033837"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5"/>
          <p:cNvSpPr>
            <a:spLocks noChangeArrowheads="1"/>
          </p:cNvSpPr>
          <p:nvPr userDrawn="1"/>
        </p:nvSpPr>
        <p:spPr bwMode="auto">
          <a:xfrm>
            <a:off x="1358900" y="3960813"/>
            <a:ext cx="642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r>
              <a:rPr lang="en-US" altLang="en-US" b="1" i="1" smtClean="0">
                <a:solidFill>
                  <a:srgbClr val="2E75B6"/>
                </a:solidFill>
                <a:latin typeface="Century Gothic" panose="020B0502020202020204" pitchFamily="34" charset="0"/>
              </a:rPr>
              <a:t>“Assistive and Instructional Technology Supporting Learners with Disabilities”</a:t>
            </a:r>
          </a:p>
        </p:txBody>
      </p:sp>
    </p:spTree>
    <p:extLst>
      <p:ext uri="{BB962C8B-B14F-4D97-AF65-F5344CB8AC3E}">
        <p14:creationId xmlns:p14="http://schemas.microsoft.com/office/powerpoint/2010/main" val="923658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cstate="print">
            <a:extLst>
              <a:ext uri="{28A0092B-C50C-407E-A947-70E740481C1C}">
                <a14:useLocalDpi xmlns:a14="http://schemas.microsoft.com/office/drawing/2010/main" val="0"/>
              </a:ext>
            </a:extLst>
          </a:blip>
          <a:srcRect b="15938"/>
          <a:stretch>
            <a:fillRect/>
          </a:stretch>
        </p:blipFill>
        <p:spPr bwMode="auto">
          <a:xfrm>
            <a:off x="3503613" y="454025"/>
            <a:ext cx="21367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2041742"/>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446032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82385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12137"/>
          <a:stretch>
            <a:fillRect/>
          </a:stretch>
        </p:blipFill>
        <p:spPr bwMode="auto">
          <a:xfrm>
            <a:off x="7851775" y="6037263"/>
            <a:ext cx="109378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32040" y="365126"/>
            <a:ext cx="7679921" cy="132556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50677"/>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6457950" y="6281738"/>
            <a:ext cx="1055688" cy="365125"/>
          </a:xfrm>
        </p:spPr>
        <p:txBody>
          <a:bodyPr/>
          <a:lstStyle>
            <a:lvl1pPr eaLnBrk="0" fontAlgn="base" hangingPunct="0">
              <a:spcBef>
                <a:spcPct val="0"/>
              </a:spcBef>
              <a:spcAft>
                <a:spcPct val="0"/>
              </a:spcAft>
              <a:defRPr>
                <a:latin typeface="Verdana" panose="020B0604030504040204" pitchFamily="34" charset="0"/>
              </a:defRPr>
            </a:lvl1pPr>
          </a:lstStyle>
          <a:p>
            <a:pPr>
              <a:defRPr/>
            </a:pPr>
            <a:fld id="{E84D584C-B12C-4B1C-9427-36FD8A0C9EE0}" type="slidenum">
              <a:rPr lang="en-US"/>
              <a:pPr>
                <a:defRPr/>
              </a:pPr>
              <a:t>‹#›</a:t>
            </a:fld>
            <a:endParaRPr lang="en-US" dirty="0"/>
          </a:p>
        </p:txBody>
      </p:sp>
      <p:sp>
        <p:nvSpPr>
          <p:cNvPr id="6" name="Date Placeholder 3"/>
          <p:cNvSpPr>
            <a:spLocks noGrp="1"/>
          </p:cNvSpPr>
          <p:nvPr>
            <p:ph type="dt" sz="half" idx="11"/>
          </p:nvPr>
        </p:nvSpPr>
        <p:spPr/>
        <p:txBody>
          <a:bodyPr/>
          <a:lstStyle>
            <a:lvl1pPr eaLnBrk="0" fontAlgn="base" hangingPunct="0">
              <a:spcBef>
                <a:spcPct val="0"/>
              </a:spcBef>
              <a:spcAft>
                <a:spcPct val="0"/>
              </a:spcAft>
              <a:defRPr>
                <a:latin typeface="Verdana" panose="020B0604030504040204" pitchFamily="34" charset="0"/>
              </a:defRPr>
            </a:lvl1pPr>
          </a:lstStyle>
          <a:p>
            <a:pPr>
              <a:defRPr/>
            </a:pPr>
            <a:fld id="{EA7046CB-6747-4438-91A1-2CCCD30C0329}" type="datetimeFigureOut">
              <a:rPr lang="en-US"/>
              <a:pPr>
                <a:defRPr/>
              </a:pPr>
              <a:t>3/20/2019</a:t>
            </a:fld>
            <a:endParaRPr lang="en-US"/>
          </a:p>
        </p:txBody>
      </p:sp>
    </p:spTree>
    <p:extLst>
      <p:ext uri="{BB962C8B-B14F-4D97-AF65-F5344CB8AC3E}">
        <p14:creationId xmlns:p14="http://schemas.microsoft.com/office/powerpoint/2010/main" val="2941990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12137"/>
          <a:stretch>
            <a:fillRect/>
          </a:stretch>
        </p:blipFill>
        <p:spPr bwMode="auto">
          <a:xfrm>
            <a:off x="7851775" y="6037263"/>
            <a:ext cx="109378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a:xfrm>
            <a:off x="6448425" y="6242050"/>
            <a:ext cx="1125538" cy="365125"/>
          </a:xfrm>
        </p:spPr>
        <p:txBody>
          <a:bodyPr/>
          <a:lstStyle>
            <a:lvl1pPr eaLnBrk="0" fontAlgn="base" hangingPunct="0">
              <a:spcBef>
                <a:spcPct val="0"/>
              </a:spcBef>
              <a:spcAft>
                <a:spcPct val="0"/>
              </a:spcAft>
              <a:defRPr>
                <a:latin typeface="Verdana" panose="020B0604030504040204" pitchFamily="34" charset="0"/>
              </a:defRPr>
            </a:lvl1pPr>
          </a:lstStyle>
          <a:p>
            <a:pPr>
              <a:defRPr/>
            </a:pPr>
            <a:fld id="{8A3FCD4E-198F-4E64-8F92-23AEC7826BCD}" type="slidenum">
              <a:rPr lang="en-US"/>
              <a:pPr>
                <a:defRPr/>
              </a:pPr>
              <a:t>‹#›</a:t>
            </a:fld>
            <a:endParaRPr lang="en-US"/>
          </a:p>
        </p:txBody>
      </p:sp>
    </p:spTree>
    <p:extLst>
      <p:ext uri="{BB962C8B-B14F-4D97-AF65-F5344CB8AC3E}">
        <p14:creationId xmlns:p14="http://schemas.microsoft.com/office/powerpoint/2010/main" val="1700988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12137"/>
          <a:stretch>
            <a:fillRect/>
          </a:stretch>
        </p:blipFill>
        <p:spPr bwMode="auto">
          <a:xfrm>
            <a:off x="7851775" y="6037263"/>
            <a:ext cx="109378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50743" y="365126"/>
            <a:ext cx="7642514"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0"/>
          </p:nvPr>
        </p:nvSpPr>
        <p:spPr>
          <a:xfrm>
            <a:off x="6457950" y="6281738"/>
            <a:ext cx="1076325" cy="365125"/>
          </a:xfrm>
        </p:spPr>
        <p:txBody>
          <a:bodyPr/>
          <a:lstStyle>
            <a:lvl1pPr eaLnBrk="0" fontAlgn="base" hangingPunct="0">
              <a:spcBef>
                <a:spcPct val="0"/>
              </a:spcBef>
              <a:spcAft>
                <a:spcPct val="0"/>
              </a:spcAft>
              <a:defRPr>
                <a:latin typeface="Verdana" panose="020B0604030504040204" pitchFamily="34" charset="0"/>
              </a:defRPr>
            </a:lvl1pPr>
          </a:lstStyle>
          <a:p>
            <a:pPr>
              <a:defRPr/>
            </a:pPr>
            <a:fld id="{DDFFA712-A77A-43B3-835D-4D5C871E79E7}" type="slidenum">
              <a:rPr lang="en-US"/>
              <a:pPr>
                <a:defRPr/>
              </a:pPr>
              <a:t>‹#›</a:t>
            </a:fld>
            <a:endParaRPr lang="en-US"/>
          </a:p>
        </p:txBody>
      </p:sp>
    </p:spTree>
    <p:extLst>
      <p:ext uri="{BB962C8B-B14F-4D97-AF65-F5344CB8AC3E}">
        <p14:creationId xmlns:p14="http://schemas.microsoft.com/office/powerpoint/2010/main" val="3568072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12137"/>
          <a:stretch>
            <a:fillRect/>
          </a:stretch>
        </p:blipFill>
        <p:spPr bwMode="auto">
          <a:xfrm>
            <a:off x="7851775" y="6037263"/>
            <a:ext cx="109378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0"/>
          </p:nvPr>
        </p:nvSpPr>
        <p:spPr>
          <a:xfrm>
            <a:off x="6477000" y="6281738"/>
            <a:ext cx="1066800" cy="366712"/>
          </a:xfrm>
        </p:spPr>
        <p:txBody>
          <a:bodyPr/>
          <a:lstStyle>
            <a:lvl1pPr eaLnBrk="0" fontAlgn="base" hangingPunct="0">
              <a:spcBef>
                <a:spcPct val="0"/>
              </a:spcBef>
              <a:spcAft>
                <a:spcPct val="0"/>
              </a:spcAft>
              <a:defRPr>
                <a:latin typeface="Verdana" panose="020B0604030504040204" pitchFamily="34" charset="0"/>
              </a:defRPr>
            </a:lvl1pPr>
          </a:lstStyle>
          <a:p>
            <a:pPr>
              <a:defRPr/>
            </a:pPr>
            <a:fld id="{668237B0-C4B2-4519-B247-1BC7854DF5E9}" type="slidenum">
              <a:rPr lang="en-US"/>
              <a:pPr>
                <a:defRPr/>
              </a:pPr>
              <a:t>‹#›</a:t>
            </a:fld>
            <a:endParaRPr lang="en-US"/>
          </a:p>
        </p:txBody>
      </p:sp>
    </p:spTree>
    <p:extLst>
      <p:ext uri="{BB962C8B-B14F-4D97-AF65-F5344CB8AC3E}">
        <p14:creationId xmlns:p14="http://schemas.microsoft.com/office/powerpoint/2010/main" val="511901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12137"/>
          <a:stretch>
            <a:fillRect/>
          </a:stretch>
        </p:blipFill>
        <p:spPr bwMode="auto">
          <a:xfrm>
            <a:off x="7851775" y="6037263"/>
            <a:ext cx="109378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3"/>
          <p:cNvSpPr>
            <a:spLocks noGrp="1"/>
          </p:cNvSpPr>
          <p:nvPr>
            <p:ph type="sldNum" sz="quarter" idx="10"/>
          </p:nvPr>
        </p:nvSpPr>
        <p:spPr>
          <a:xfrm>
            <a:off x="6457950" y="6246813"/>
            <a:ext cx="1085850" cy="365125"/>
          </a:xfrm>
        </p:spPr>
        <p:txBody>
          <a:bodyPr/>
          <a:lstStyle>
            <a:lvl1pPr eaLnBrk="0" fontAlgn="base" hangingPunct="0">
              <a:spcBef>
                <a:spcPct val="0"/>
              </a:spcBef>
              <a:spcAft>
                <a:spcPct val="0"/>
              </a:spcAft>
              <a:defRPr>
                <a:latin typeface="Verdana" panose="020B0604030504040204" pitchFamily="34" charset="0"/>
              </a:defRPr>
            </a:lvl1pPr>
          </a:lstStyle>
          <a:p>
            <a:pPr>
              <a:defRPr/>
            </a:pPr>
            <a:fld id="{B0F6B4FD-D8B5-434C-BD1F-7BEC37A36EFE}" type="slidenum">
              <a:rPr lang="en-US"/>
              <a:pPr>
                <a:defRPr/>
              </a:pPr>
              <a:t>‹#›</a:t>
            </a:fld>
            <a:endParaRPr lang="en-US"/>
          </a:p>
        </p:txBody>
      </p:sp>
    </p:spTree>
    <p:extLst>
      <p:ext uri="{BB962C8B-B14F-4D97-AF65-F5344CB8AC3E}">
        <p14:creationId xmlns:p14="http://schemas.microsoft.com/office/powerpoint/2010/main" val="75679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12137"/>
          <a:stretch>
            <a:fillRect/>
          </a:stretch>
        </p:blipFill>
        <p:spPr bwMode="auto">
          <a:xfrm>
            <a:off x="7851775" y="6037263"/>
            <a:ext cx="109378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Slide Number Placeholder 6"/>
          <p:cNvSpPr>
            <a:spLocks noGrp="1"/>
          </p:cNvSpPr>
          <p:nvPr>
            <p:ph type="sldNum" sz="quarter" idx="10"/>
          </p:nvPr>
        </p:nvSpPr>
        <p:spPr>
          <a:xfrm>
            <a:off x="6457950" y="6249988"/>
            <a:ext cx="1046163" cy="365125"/>
          </a:xfrm>
        </p:spPr>
        <p:txBody>
          <a:bodyPr/>
          <a:lstStyle>
            <a:lvl1pPr eaLnBrk="0" fontAlgn="base" hangingPunct="0">
              <a:spcBef>
                <a:spcPct val="0"/>
              </a:spcBef>
              <a:spcAft>
                <a:spcPct val="0"/>
              </a:spcAft>
              <a:defRPr>
                <a:latin typeface="Verdana" panose="020B0604030504040204" pitchFamily="34" charset="0"/>
              </a:defRPr>
            </a:lvl1pPr>
          </a:lstStyle>
          <a:p>
            <a:pPr>
              <a:defRPr/>
            </a:pPr>
            <a:fld id="{8F7DDDC9-C8FA-4AE2-B23C-17ED3298FCDE}" type="slidenum">
              <a:rPr lang="en-US"/>
              <a:pPr>
                <a:defRPr/>
              </a:pPr>
              <a:t>‹#›</a:t>
            </a:fld>
            <a:endParaRPr lang="en-US"/>
          </a:p>
        </p:txBody>
      </p:sp>
    </p:spTree>
    <p:extLst>
      <p:ext uri="{BB962C8B-B14F-4D97-AF65-F5344CB8AC3E}">
        <p14:creationId xmlns:p14="http://schemas.microsoft.com/office/powerpoint/2010/main" val="951596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12137"/>
          <a:stretch>
            <a:fillRect/>
          </a:stretch>
        </p:blipFill>
        <p:spPr bwMode="auto">
          <a:xfrm>
            <a:off x="7851775" y="6037263"/>
            <a:ext cx="109378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Slide Number Placeholder 6"/>
          <p:cNvSpPr>
            <a:spLocks noGrp="1"/>
          </p:cNvSpPr>
          <p:nvPr>
            <p:ph type="sldNum" sz="quarter" idx="10"/>
          </p:nvPr>
        </p:nvSpPr>
        <p:spPr>
          <a:xfrm>
            <a:off x="6448425" y="6272213"/>
            <a:ext cx="1036638" cy="365125"/>
          </a:xfrm>
        </p:spPr>
        <p:txBody>
          <a:bodyPr/>
          <a:lstStyle>
            <a:lvl1pPr eaLnBrk="0" fontAlgn="base" hangingPunct="0">
              <a:spcBef>
                <a:spcPct val="0"/>
              </a:spcBef>
              <a:spcAft>
                <a:spcPct val="0"/>
              </a:spcAft>
              <a:defRPr>
                <a:latin typeface="Verdana" panose="020B0604030504040204" pitchFamily="34" charset="0"/>
              </a:defRPr>
            </a:lvl1pPr>
          </a:lstStyle>
          <a:p>
            <a:pPr>
              <a:defRPr/>
            </a:pPr>
            <a:fld id="{30599A2C-86B8-4064-BB9F-DB6F88F93EBD}" type="slidenum">
              <a:rPr lang="en-US"/>
              <a:pPr>
                <a:defRPr/>
              </a:pPr>
              <a:t>‹#›</a:t>
            </a:fld>
            <a:endParaRPr lang="en-US"/>
          </a:p>
        </p:txBody>
      </p:sp>
    </p:spTree>
    <p:extLst>
      <p:ext uri="{BB962C8B-B14F-4D97-AF65-F5344CB8AC3E}">
        <p14:creationId xmlns:p14="http://schemas.microsoft.com/office/powerpoint/2010/main" val="222722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0500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Rectangle 1"/>
          <p:cNvSpPr/>
          <p:nvPr userDrawn="1"/>
        </p:nvSpPr>
        <p:spPr>
          <a:xfrm>
            <a:off x="3697288" y="6245225"/>
            <a:ext cx="2316162" cy="434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n>
                <a:solidFill>
                  <a:prstClr val="white"/>
                </a:solidFill>
              </a:ln>
              <a:solidFill>
                <a:prstClr val="white"/>
              </a:solidFill>
            </a:endParaRPr>
          </a:p>
        </p:txBody>
      </p:sp>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l="20930" t="36433" r="15237" b="37892"/>
          <a:stretch>
            <a:fillRect/>
          </a:stretch>
        </p:blipFill>
        <p:spPr bwMode="auto">
          <a:xfrm>
            <a:off x="4751388" y="5210175"/>
            <a:ext cx="12684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89063" y="5064125"/>
            <a:ext cx="696912"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64300" y="5210175"/>
            <a:ext cx="1695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841625" y="5224463"/>
            <a:ext cx="10191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544763" y="611188"/>
            <a:ext cx="4033837"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5"/>
          <p:cNvSpPr>
            <a:spLocks noChangeArrowheads="1"/>
          </p:cNvSpPr>
          <p:nvPr userDrawn="1"/>
        </p:nvSpPr>
        <p:spPr bwMode="auto">
          <a:xfrm>
            <a:off x="1358900" y="3960813"/>
            <a:ext cx="642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b="1" i="1">
                <a:solidFill>
                  <a:srgbClr val="2E75B6"/>
                </a:solidFill>
                <a:latin typeface="Century Gothic" panose="020B0502020202020204" pitchFamily="34" charset="0"/>
              </a:rPr>
              <a:t>“Assistive and Instructional Technology Supporting Learners with Disabilities”</a:t>
            </a:r>
          </a:p>
        </p:txBody>
      </p:sp>
    </p:spTree>
    <p:extLst>
      <p:ext uri="{BB962C8B-B14F-4D97-AF65-F5344CB8AC3E}">
        <p14:creationId xmlns:p14="http://schemas.microsoft.com/office/powerpoint/2010/main" val="148349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2413" y="19796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4625" y="19796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365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781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948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73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830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245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1.jpe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userDrawn="1"/>
        </p:nvGrpSpPr>
        <p:grpSpPr bwMode="auto">
          <a:xfrm>
            <a:off x="-3200400" y="0"/>
            <a:ext cx="11925300" cy="3810000"/>
            <a:chOff x="-2040" y="0"/>
            <a:chExt cx="7512" cy="2400"/>
          </a:xfrm>
        </p:grpSpPr>
        <p:sp>
          <p:nvSpPr>
            <p:cNvPr id="1033" name="AutoShape 32"/>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AutoShape 33"/>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 name="Line 34"/>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 name="Rectangle 35"/>
          <p:cNvSpPr>
            <a:spLocks noGrp="1" noChangeArrowheads="1"/>
          </p:cNvSpPr>
          <p:nvPr>
            <p:ph type="title"/>
          </p:nvPr>
        </p:nvSpPr>
        <p:spPr bwMode="auto">
          <a:xfrm>
            <a:off x="1522413" y="4540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36"/>
          <p:cNvSpPr>
            <a:spLocks noGrp="1" noChangeArrowheads="1"/>
          </p:cNvSpPr>
          <p:nvPr>
            <p:ph type="body" idx="1"/>
          </p:nvPr>
        </p:nvSpPr>
        <p:spPr bwMode="auto">
          <a:xfrm>
            <a:off x="1522413" y="19796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Text Box 37"/>
          <p:cNvSpPr txBox="1">
            <a:spLocks noChangeArrowheads="1"/>
          </p:cNvSpPr>
          <p:nvPr userDrawn="1"/>
        </p:nvSpPr>
        <p:spPr bwMode="auto">
          <a:xfrm>
            <a:off x="0" y="0"/>
            <a:ext cx="9144000" cy="193675"/>
          </a:xfrm>
          <a:prstGeom prst="rect">
            <a:avLst/>
          </a:prstGeom>
          <a:solidFill>
            <a:srgbClr val="000080"/>
          </a:solidFill>
          <a:ln w="9525">
            <a:solidFill>
              <a:schemeClr val="tx1"/>
            </a:solidFill>
            <a:miter lim="800000"/>
            <a:headEnd/>
            <a:tailEnd/>
          </a:ln>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endParaRPr lang="en-US" altLang="en-US" sz="600" smtClean="0"/>
          </a:p>
        </p:txBody>
      </p:sp>
      <p:sp>
        <p:nvSpPr>
          <p:cNvPr id="1030" name="Text Box 38"/>
          <p:cNvSpPr txBox="1">
            <a:spLocks noChangeArrowheads="1"/>
          </p:cNvSpPr>
          <p:nvPr userDrawn="1"/>
        </p:nvSpPr>
        <p:spPr bwMode="auto">
          <a:xfrm>
            <a:off x="0" y="6664325"/>
            <a:ext cx="9144000" cy="193675"/>
          </a:xfrm>
          <a:prstGeom prst="rect">
            <a:avLst/>
          </a:prstGeom>
          <a:solidFill>
            <a:srgbClr val="000080"/>
          </a:solidFill>
          <a:ln w="9525">
            <a:solidFill>
              <a:schemeClr val="tx1"/>
            </a:solidFill>
            <a:miter lim="800000"/>
            <a:headEnd/>
            <a:tailEnd/>
          </a:ln>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endParaRPr lang="en-US" altLang="en-US" sz="600" smtClean="0"/>
          </a:p>
        </p:txBody>
      </p:sp>
      <p:sp>
        <p:nvSpPr>
          <p:cNvPr id="1031" name="Text Box 39"/>
          <p:cNvSpPr txBox="1">
            <a:spLocks noChangeArrowheads="1"/>
          </p:cNvSpPr>
          <p:nvPr userDrawn="1"/>
        </p:nvSpPr>
        <p:spPr bwMode="auto">
          <a:xfrm>
            <a:off x="0" y="6324600"/>
            <a:ext cx="1244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r>
              <a:rPr lang="en-US" altLang="en-US" sz="1200" smtClean="0"/>
              <a:t>www.fctd.info</a:t>
            </a:r>
          </a:p>
        </p:txBody>
      </p:sp>
      <p:pic>
        <p:nvPicPr>
          <p:cNvPr id="1032" name="Picture 40" descr="FCTD_identityStam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53400" y="5715000"/>
            <a:ext cx="82708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2"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Lst>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rgbClr val="000066"/>
        </a:buClr>
        <a:buFont typeface="Wingdings" panose="05000000000000000000"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rgbClr val="000066"/>
        </a:buClr>
        <a:buFont typeface="Wingdings" panose="05000000000000000000"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rgbClr val="000066"/>
        </a:buClr>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rgbClr val="000066"/>
        </a:buClr>
        <a:buFont typeface="Wingdings" panose="05000000000000000000"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rgbClr val="000066"/>
        </a:buClr>
        <a:buFont typeface="Wingdings" panose="05000000000000000000" pitchFamily="2" charset="2"/>
        <a:buChar char="¡"/>
        <a:defRPr sz="1900">
          <a:solidFill>
            <a:schemeClr val="tx1"/>
          </a:solidFill>
          <a:latin typeface="+mn-lt"/>
        </a:defRPr>
      </a:lvl5pPr>
      <a:lvl6pPr marL="2514600" indent="-228600" algn="l" rtl="0" fontAlgn="base">
        <a:spcBef>
          <a:spcPct val="20000"/>
        </a:spcBef>
        <a:spcAft>
          <a:spcPct val="0"/>
        </a:spcAft>
        <a:buClr>
          <a:srgbClr val="000066"/>
        </a:buClr>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rgbClr val="000066"/>
        </a:buClr>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rgbClr val="000066"/>
        </a:buClr>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rgbClr val="000066"/>
        </a:buClr>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73125" y="365125"/>
            <a:ext cx="76422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66750" y="18510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A1215AF1-12AF-4471-A896-C68FA7AF1653}" type="datetimeFigureOut">
              <a:rPr lang="en-US"/>
              <a:pPr>
                <a:defRPr/>
              </a:pPr>
              <a:t>3/20/2019</a:t>
            </a:fld>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1FF06561-1E42-446C-A5E3-B8E81D9AAFF3}" type="slidenum">
              <a:rPr lang="en-US"/>
              <a:pPr>
                <a:defRPr/>
              </a:pPr>
              <a:t>‹#›</a:t>
            </a:fld>
            <a:endParaRPr lang="en-US"/>
          </a:p>
        </p:txBody>
      </p:sp>
      <p:pic>
        <p:nvPicPr>
          <p:cNvPr id="2054" name="Picture 6"/>
          <p:cNvPicPr>
            <a:picLocks noChangeAspect="1" noChangeArrowheads="1"/>
          </p:cNvPicPr>
          <p:nvPr/>
        </p:nvPicPr>
        <p:blipFill>
          <a:blip r:embed="rId11">
            <a:extLst>
              <a:ext uri="{28A0092B-C50C-407E-A947-70E740481C1C}">
                <a14:useLocalDpi xmlns:a14="http://schemas.microsoft.com/office/drawing/2010/main" val="0"/>
              </a:ext>
            </a:extLst>
          </a:blip>
          <a:srcRect l="20456" t="8412" r="28357" b="25694"/>
          <a:stretch>
            <a:fillRect/>
          </a:stretch>
        </p:blipFill>
        <p:spPr bwMode="auto">
          <a:xfrm>
            <a:off x="0" y="5373688"/>
            <a:ext cx="2811463"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p:cNvPicPr>
            <a:picLocks noChangeAspect="1" noChangeArrowheads="1"/>
          </p:cNvPicPr>
          <p:nvPr/>
        </p:nvPicPr>
        <p:blipFill>
          <a:blip r:embed="rId12">
            <a:extLst>
              <a:ext uri="{28A0092B-C50C-407E-A947-70E740481C1C}">
                <a14:useLocalDpi xmlns:a14="http://schemas.microsoft.com/office/drawing/2010/main" val="0"/>
              </a:ext>
            </a:extLst>
          </a:blip>
          <a:srcRect l="28357" t="25694" r="18411" b="8412"/>
          <a:stretch>
            <a:fillRect/>
          </a:stretch>
        </p:blipFill>
        <p:spPr bwMode="auto">
          <a:xfrm>
            <a:off x="6332538" y="0"/>
            <a:ext cx="281146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Box 8"/>
          <p:cNvSpPr txBox="1">
            <a:spLocks noChangeArrowheads="1"/>
          </p:cNvSpPr>
          <p:nvPr/>
        </p:nvSpPr>
        <p:spPr bwMode="auto">
          <a:xfrm>
            <a:off x="3860800" y="6321425"/>
            <a:ext cx="18780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r>
              <a:rPr lang="en-US" altLang="en-US" sz="1400" b="1" smtClean="0">
                <a:solidFill>
                  <a:srgbClr val="2E75B6"/>
                </a:solidFill>
                <a:latin typeface="Calibri" panose="020F0502020204030204" pitchFamily="34" charset="0"/>
              </a:rPr>
              <a:t>www.CTDInstitute.org</a:t>
            </a:r>
            <a:endParaRPr lang="en-US" altLang="en-US" b="1" smtClean="0">
              <a:solidFill>
                <a:srgbClr val="2E75B6"/>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73125" y="365125"/>
            <a:ext cx="76422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66750" y="18510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7575710B-693D-4B93-A161-DE11AC12A0CC}" type="datetimeFigureOut">
              <a:rPr lang="en-US"/>
              <a:pPr>
                <a:defRPr/>
              </a:pPr>
              <a:t>3/20/2019</a:t>
            </a:fld>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A66A3762-2CEA-4D6F-B054-D63A95055AF8}" type="slidenum">
              <a:rPr lang="en-US"/>
              <a:pPr>
                <a:defRPr/>
              </a:pPr>
              <a:t>‹#›</a:t>
            </a:fld>
            <a:endParaRPr lang="en-US"/>
          </a:p>
        </p:txBody>
      </p:sp>
      <p:pic>
        <p:nvPicPr>
          <p:cNvPr id="307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l="20456" t="8412" r="28357" b="25694"/>
          <a:stretch>
            <a:fillRect/>
          </a:stretch>
        </p:blipFill>
        <p:spPr bwMode="auto">
          <a:xfrm>
            <a:off x="0" y="5373688"/>
            <a:ext cx="2811463"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l="28357" t="25694" r="18411" b="8412"/>
          <a:stretch>
            <a:fillRect/>
          </a:stretch>
        </p:blipFill>
        <p:spPr bwMode="auto">
          <a:xfrm>
            <a:off x="6332538" y="0"/>
            <a:ext cx="281146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8"/>
          <p:cNvSpPr txBox="1">
            <a:spLocks noChangeArrowheads="1"/>
          </p:cNvSpPr>
          <p:nvPr/>
        </p:nvSpPr>
        <p:spPr bwMode="auto">
          <a:xfrm>
            <a:off x="3860800" y="6321425"/>
            <a:ext cx="18780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1400" b="1">
                <a:solidFill>
                  <a:srgbClr val="2E75B6"/>
                </a:solidFill>
                <a:latin typeface="Calibri" panose="020F0502020204030204" pitchFamily="34" charset="0"/>
              </a:rPr>
              <a:t>www.CTDInstitute.org</a:t>
            </a:r>
            <a:endParaRPr lang="en-US" altLang="en-US" b="1">
              <a:solidFill>
                <a:srgbClr val="2E75B6"/>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www2.ed.gov/policy/sectech/leg/perkins/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justice.gov/crt/about/hce/title8.php"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9.wmf"/><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www.fcc.gov/guides/closed-captionin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transition.fcc.gov/telecom.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hyperlink" Target="http://www4.law.cornell.edu/uscode/html/uscode29/usc_sec_29_00000794---d000-.html"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hyperlink" Target="http://www.dol.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fctd.info/powerpoints" TargetMode="External"/><Relationship Id="rId13" Type="http://schemas.openxmlformats.org/officeDocument/2006/relationships/image" Target="../media/image28.jpeg"/><Relationship Id="rId3" Type="http://schemas.openxmlformats.org/officeDocument/2006/relationships/hyperlink" Target="http://www.usdoj.gov/crt/ada/cguide.htm" TargetMode="External"/><Relationship Id="rId7" Type="http://schemas.openxmlformats.org/officeDocument/2006/relationships/image" Target="../media/image25.jpeg"/><Relationship Id="rId12" Type="http://schemas.openxmlformats.org/officeDocument/2006/relationships/hyperlink" Target="http://www.wrightslaw.com/"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www.c-c-d.org/" TargetMode="External"/><Relationship Id="rId11" Type="http://schemas.openxmlformats.org/officeDocument/2006/relationships/image" Target="../media/image27.jpeg"/><Relationship Id="rId5" Type="http://schemas.openxmlformats.org/officeDocument/2006/relationships/image" Target="../media/image24.png"/><Relationship Id="rId10" Type="http://schemas.openxmlformats.org/officeDocument/2006/relationships/hyperlink" Target="http://www.ndrn.org/index.php" TargetMode="External"/><Relationship Id="rId4" Type="http://schemas.openxmlformats.org/officeDocument/2006/relationships/hyperlink" Target="http://www.aapd.com/" TargetMode="External"/><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ada.gov/"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idea.ed.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hyperlink" Target="http://www.section508.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assistivetech.net/webresources/stateTechActProjects.php"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www2.ed.gov/policy/sectech/leg/perkins/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1143000" y="2041525"/>
            <a:ext cx="6858000" cy="2387600"/>
          </a:xfrm>
        </p:spPr>
        <p:txBody>
          <a:bodyPr/>
          <a:lstStyle/>
          <a:p>
            <a:pPr eaLnBrk="1" hangingPunct="1"/>
            <a:r>
              <a:rPr lang="en-US" altLang="en-US" b="1" dirty="0" smtClean="0">
                <a:latin typeface="Arial" panose="020B0604020202020204" pitchFamily="34" charset="0"/>
              </a:rPr>
              <a:t>Assistive Technology Laws</a:t>
            </a:r>
            <a:endParaRPr lang="en-US" altLang="en-US" dirty="0" smtClean="0"/>
          </a:p>
        </p:txBody>
      </p:sp>
      <p:sp>
        <p:nvSpPr>
          <p:cNvPr id="25603" name="Subtitle 2"/>
          <p:cNvSpPr>
            <a:spLocks noGrp="1"/>
          </p:cNvSpPr>
          <p:nvPr>
            <p:ph type="subTitle" idx="1"/>
          </p:nvPr>
        </p:nvSpPr>
        <p:spPr>
          <a:xfrm>
            <a:off x="4267200" y="5257800"/>
            <a:ext cx="4572000" cy="1219200"/>
          </a:xfrm>
        </p:spPr>
        <p:txBody>
          <a:bodyPr/>
          <a:lstStyle/>
          <a:p>
            <a:pPr algn="l" eaLnBrk="1" hangingPunct="1"/>
            <a:r>
              <a:rPr lang="en-US" altLang="en-US" sz="1800" smtClean="0"/>
              <a:t>Re-published with permission from the Family Center on Technology and Disability (FCTD)</a:t>
            </a:r>
          </a:p>
          <a:p>
            <a:pPr algn="l" eaLnBrk="1" hangingPunct="1"/>
            <a:r>
              <a:rPr lang="en-US" altLang="en-US" sz="1800" smtClean="0"/>
              <a:t>Updated as of 9/2014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19200" y="454025"/>
            <a:ext cx="7616825" cy="1143000"/>
          </a:xfrm>
        </p:spPr>
        <p:txBody>
          <a:bodyPr/>
          <a:lstStyle/>
          <a:p>
            <a:r>
              <a:rPr lang="en-US" altLang="en-US" sz="3200" b="1" smtClean="0">
                <a:hlinkClick r:id="rId3"/>
              </a:rPr>
              <a:t>Carl D. Perkins Career and Technical Education Improvement Act of 2006 </a:t>
            </a:r>
            <a:r>
              <a:rPr lang="en-US" altLang="en-US" sz="1100" b="1" smtClean="0"/>
              <a:t>(1)</a:t>
            </a:r>
            <a:endParaRPr lang="en-US" altLang="en-US" sz="1100" smtClean="0"/>
          </a:p>
        </p:txBody>
      </p:sp>
      <p:sp>
        <p:nvSpPr>
          <p:cNvPr id="40963" name="Content Placeholder 2"/>
          <p:cNvSpPr>
            <a:spLocks noGrp="1"/>
          </p:cNvSpPr>
          <p:nvPr>
            <p:ph idx="1"/>
          </p:nvPr>
        </p:nvSpPr>
        <p:spPr>
          <a:xfrm>
            <a:off x="838200" y="1622425"/>
            <a:ext cx="7997825" cy="4625975"/>
          </a:xfrm>
        </p:spPr>
        <p:txBody>
          <a:bodyPr/>
          <a:lstStyle/>
          <a:p>
            <a:r>
              <a:rPr lang="en-US" altLang="en-US" sz="1800" smtClean="0">
                <a:solidFill>
                  <a:srgbClr val="252525"/>
                </a:solidFill>
              </a:rPr>
              <a:t>Changes language: "career and technical education" instead of "vocational education“</a:t>
            </a:r>
          </a:p>
          <a:p>
            <a:endParaRPr lang="en-US" altLang="en-US" sz="1800" smtClean="0">
              <a:solidFill>
                <a:srgbClr val="252525"/>
              </a:solidFill>
            </a:endParaRPr>
          </a:p>
          <a:p>
            <a:r>
              <a:rPr lang="en-US" altLang="en-US" sz="1800" smtClean="0">
                <a:solidFill>
                  <a:srgbClr val="252525"/>
                </a:solidFill>
              </a:rPr>
              <a:t>Keeps Tech Prep program as a separate federal funding stream within the legislation</a:t>
            </a:r>
          </a:p>
          <a:p>
            <a:endParaRPr lang="en-US" altLang="en-US" sz="1800" smtClean="0">
              <a:solidFill>
                <a:srgbClr val="252525"/>
              </a:solidFill>
            </a:endParaRPr>
          </a:p>
          <a:p>
            <a:r>
              <a:rPr lang="en-US" altLang="en-US" sz="1800" smtClean="0">
                <a:solidFill>
                  <a:srgbClr val="252525"/>
                </a:solidFill>
              </a:rPr>
              <a:t>Maintains state administrative funding at 5 percent of a state’s allocation</a:t>
            </a:r>
          </a:p>
          <a:p>
            <a:endParaRPr lang="en-US" altLang="en-US" sz="1800" smtClean="0">
              <a:solidFill>
                <a:srgbClr val="252525"/>
              </a:solidFill>
            </a:endParaRPr>
          </a:p>
          <a:p>
            <a:r>
              <a:rPr lang="en-US" altLang="en-US" sz="1800" smtClean="0">
                <a:solidFill>
                  <a:srgbClr val="252525"/>
                </a:solidFill>
              </a:rPr>
              <a:t>Introduces local accountability requiring local programs to set specific performance targets and be responsible for meeting these targets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3200" smtClean="0"/>
              <a:t>Fair Housing Act Amendments of 1988</a:t>
            </a:r>
            <a:br>
              <a:rPr lang="en-US" altLang="en-US" sz="3200" smtClean="0"/>
            </a:br>
            <a:r>
              <a:rPr lang="en-US" altLang="en-US" sz="2000" smtClean="0"/>
              <a:t>Public Law 100-430 [42 USC 3604]</a:t>
            </a:r>
          </a:p>
        </p:txBody>
      </p:sp>
      <p:sp>
        <p:nvSpPr>
          <p:cNvPr id="43011" name="Rectangle 3"/>
          <p:cNvSpPr>
            <a:spLocks noGrp="1" noChangeArrowheads="1"/>
          </p:cNvSpPr>
          <p:nvPr>
            <p:ph type="body" sz="half" idx="1"/>
          </p:nvPr>
        </p:nvSpPr>
        <p:spPr>
          <a:xfrm>
            <a:off x="1143000" y="1905000"/>
            <a:ext cx="4800600" cy="4573588"/>
          </a:xfrm>
        </p:spPr>
        <p:txBody>
          <a:bodyPr/>
          <a:lstStyle/>
          <a:p>
            <a:pPr eaLnBrk="1" hangingPunct="1">
              <a:lnSpc>
                <a:spcPct val="80000"/>
              </a:lnSpc>
              <a:buFont typeface="Wingdings" panose="05000000000000000000" pitchFamily="2" charset="2"/>
              <a:buChar char="Ø"/>
            </a:pPr>
            <a:r>
              <a:rPr lang="en-US" altLang="en-US" sz="2000" smtClean="0"/>
              <a:t>Addresses non-discrimination issues for potential tenants with disabilities.</a:t>
            </a:r>
          </a:p>
          <a:p>
            <a:pPr eaLnBrk="1" hangingPunct="1">
              <a:lnSpc>
                <a:spcPct val="80000"/>
              </a:lnSpc>
              <a:buFont typeface="Wingdings" panose="05000000000000000000" pitchFamily="2" charset="2"/>
              <a:buNone/>
            </a:pPr>
            <a:endParaRPr lang="en-US" altLang="en-US" sz="1000" smtClean="0"/>
          </a:p>
          <a:p>
            <a:pPr eaLnBrk="1" hangingPunct="1">
              <a:lnSpc>
                <a:spcPct val="80000"/>
              </a:lnSpc>
              <a:buFont typeface="Wingdings" panose="05000000000000000000" pitchFamily="2" charset="2"/>
              <a:buChar char="Ø"/>
            </a:pPr>
            <a:r>
              <a:rPr lang="en-US" altLang="en-US" sz="2000" smtClean="0"/>
              <a:t>Makes it unlawful to deny housing to a renter/buyer because of a disability that the person may have.</a:t>
            </a:r>
          </a:p>
          <a:p>
            <a:pPr eaLnBrk="1" hangingPunct="1">
              <a:lnSpc>
                <a:spcPct val="80000"/>
              </a:lnSpc>
              <a:buFont typeface="Wingdings" panose="05000000000000000000" pitchFamily="2" charset="2"/>
              <a:buNone/>
            </a:pPr>
            <a:endParaRPr lang="en-US" altLang="en-US" sz="1000" smtClean="0"/>
          </a:p>
          <a:p>
            <a:pPr eaLnBrk="1" hangingPunct="1">
              <a:lnSpc>
                <a:spcPct val="80000"/>
              </a:lnSpc>
              <a:buFont typeface="Wingdings" panose="05000000000000000000" pitchFamily="2" charset="2"/>
              <a:buChar char="Ø"/>
            </a:pPr>
            <a:r>
              <a:rPr lang="en-US" altLang="en-US" sz="2000" smtClean="0"/>
              <a:t>Mandates that reasonable exceptions to policies be made to accommodate individuals with disabilities.</a:t>
            </a:r>
          </a:p>
          <a:p>
            <a:pPr eaLnBrk="1" hangingPunct="1">
              <a:lnSpc>
                <a:spcPct val="80000"/>
              </a:lnSpc>
              <a:buFont typeface="Wingdings" panose="05000000000000000000" pitchFamily="2" charset="2"/>
              <a:buNone/>
            </a:pPr>
            <a:endParaRPr lang="en-US" altLang="en-US" sz="1000" smtClean="0"/>
          </a:p>
          <a:p>
            <a:pPr eaLnBrk="1" hangingPunct="1">
              <a:lnSpc>
                <a:spcPct val="80000"/>
              </a:lnSpc>
              <a:buFont typeface="Wingdings" panose="05000000000000000000" pitchFamily="2" charset="2"/>
              <a:buChar char="Ø"/>
            </a:pPr>
            <a:r>
              <a:rPr lang="en-US" altLang="en-US" sz="2000" smtClean="0"/>
              <a:t>Allows tenants to make reasonable access-related modifications to property if necessary.</a:t>
            </a:r>
          </a:p>
          <a:p>
            <a:pPr eaLnBrk="1" hangingPunct="1">
              <a:lnSpc>
                <a:spcPct val="80000"/>
              </a:lnSpc>
              <a:buFont typeface="Wingdings" panose="05000000000000000000" pitchFamily="2" charset="2"/>
              <a:buNone/>
            </a:pPr>
            <a:endParaRPr lang="en-US" altLang="en-US" sz="900" smtClean="0"/>
          </a:p>
        </p:txBody>
      </p:sp>
      <p:pic>
        <p:nvPicPr>
          <p:cNvPr id="43012" name="Picture 9" descr="The Fair Housing Ac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r="59149"/>
          <a:stretch>
            <a:fillRect/>
          </a:stretch>
        </p:blipFill>
        <p:spPr bwMode="auto">
          <a:xfrm>
            <a:off x="5943600" y="1225550"/>
            <a:ext cx="2438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A black circle with a house in the middle">
            <a:hlinkClick r:id="rId3"/>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048000"/>
            <a:ext cx="1447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19200" y="457200"/>
            <a:ext cx="6705600" cy="1143000"/>
          </a:xfrm>
        </p:spPr>
        <p:txBody>
          <a:bodyPr/>
          <a:lstStyle/>
          <a:p>
            <a:pPr eaLnBrk="1" hangingPunct="1"/>
            <a:r>
              <a:rPr lang="en-US" altLang="en-US" sz="2400" smtClean="0"/>
              <a:t>The Television Decoder Circuitry Act of 1990, Section 3</a:t>
            </a:r>
            <a:r>
              <a:rPr lang="en-US" altLang="en-US" sz="2800" smtClean="0"/>
              <a:t/>
            </a:r>
            <a:br>
              <a:rPr lang="en-US" altLang="en-US" sz="2800" smtClean="0"/>
            </a:br>
            <a:r>
              <a:rPr lang="en-US" altLang="en-US" sz="2000" smtClean="0"/>
              <a:t>Public Law 101-431 [47 USC 303(u)]</a:t>
            </a:r>
          </a:p>
        </p:txBody>
      </p:sp>
      <p:sp>
        <p:nvSpPr>
          <p:cNvPr id="45059" name="Rectangle 3"/>
          <p:cNvSpPr>
            <a:spLocks noGrp="1" noChangeArrowheads="1"/>
          </p:cNvSpPr>
          <p:nvPr>
            <p:ph type="body" sz="half" idx="1"/>
          </p:nvPr>
        </p:nvSpPr>
        <p:spPr>
          <a:xfrm>
            <a:off x="3000375" y="1828800"/>
            <a:ext cx="5654675" cy="4191000"/>
          </a:xfrm>
        </p:spPr>
        <p:txBody>
          <a:bodyPr/>
          <a:lstStyle/>
          <a:p>
            <a:pPr marL="0" indent="0" eaLnBrk="1" hangingPunct="1">
              <a:lnSpc>
                <a:spcPct val="80000"/>
              </a:lnSpc>
              <a:buFont typeface="Wingdings" panose="05000000000000000000" pitchFamily="2" charset="2"/>
              <a:buNone/>
            </a:pPr>
            <a:r>
              <a:rPr lang="en-US" altLang="en-US" sz="2100" smtClean="0"/>
              <a:t>All individuals who are deaf or have hearing impairments should have access to information and entertainment via television to the fullest extent possible through technology.</a:t>
            </a:r>
          </a:p>
          <a:p>
            <a:pPr marL="0" indent="0" eaLnBrk="1" hangingPunct="1">
              <a:lnSpc>
                <a:spcPct val="80000"/>
              </a:lnSpc>
              <a:buFont typeface="Wingdings" panose="05000000000000000000" pitchFamily="2" charset="2"/>
              <a:buNone/>
            </a:pPr>
            <a:endParaRPr lang="en-US" altLang="en-US" sz="2100" smtClean="0"/>
          </a:p>
          <a:p>
            <a:pPr marL="0" indent="0" eaLnBrk="1" hangingPunct="1">
              <a:lnSpc>
                <a:spcPct val="80000"/>
              </a:lnSpc>
              <a:buFont typeface="Wingdings" panose="05000000000000000000" pitchFamily="2" charset="2"/>
              <a:buNone/>
            </a:pPr>
            <a:r>
              <a:rPr lang="en-US" altLang="en-US" sz="2100" smtClean="0"/>
              <a:t>Requires that all new televisions with at least a 13-inch screen have the built-in capacity to display </a:t>
            </a:r>
            <a:r>
              <a:rPr lang="en-US" altLang="en-US" sz="2100" b="1" smtClean="0"/>
              <a:t>closed-captioned</a:t>
            </a:r>
            <a:r>
              <a:rPr lang="en-US" altLang="en-US" sz="2100" smtClean="0"/>
              <a:t> TV transmissions.</a:t>
            </a:r>
          </a:p>
          <a:p>
            <a:pPr marL="0" indent="0" eaLnBrk="1" hangingPunct="1">
              <a:lnSpc>
                <a:spcPct val="80000"/>
              </a:lnSpc>
              <a:buFont typeface="Wingdings" panose="05000000000000000000" pitchFamily="2" charset="2"/>
              <a:buNone/>
            </a:pPr>
            <a:endParaRPr lang="en-US" altLang="en-US" sz="2100" smtClean="0"/>
          </a:p>
        </p:txBody>
      </p:sp>
      <p:pic>
        <p:nvPicPr>
          <p:cNvPr id="45060" name="Picture 7" descr="Closed Captioning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69107"/>
            <a:ext cx="118268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 descr="Two people walking next to eachother with the transcript (screaming) LET ME HELP YOU! THANK YOU.">
            <a:hlinkClick r:id="rId3"/>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3528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66800" y="457200"/>
            <a:ext cx="7162800" cy="914400"/>
          </a:xfrm>
        </p:spPr>
        <p:txBody>
          <a:bodyPr/>
          <a:lstStyle/>
          <a:p>
            <a:pPr eaLnBrk="1" hangingPunct="1"/>
            <a:r>
              <a:rPr lang="en-US" altLang="en-US" smtClean="0"/>
              <a:t>Telecommunications Act of 1996</a:t>
            </a:r>
          </a:p>
        </p:txBody>
      </p:sp>
      <p:sp>
        <p:nvSpPr>
          <p:cNvPr id="47107" name="Rectangle 3"/>
          <p:cNvSpPr>
            <a:spLocks noGrp="1" noChangeArrowheads="1"/>
          </p:cNvSpPr>
          <p:nvPr>
            <p:ph type="body" idx="1"/>
          </p:nvPr>
        </p:nvSpPr>
        <p:spPr>
          <a:xfrm>
            <a:off x="1065213" y="1676400"/>
            <a:ext cx="7620000" cy="4648200"/>
          </a:xfrm>
        </p:spPr>
        <p:txBody>
          <a:bodyPr/>
          <a:lstStyle/>
          <a:p>
            <a:pPr eaLnBrk="1" hangingPunct="1">
              <a:lnSpc>
                <a:spcPct val="80000"/>
              </a:lnSpc>
              <a:buFont typeface="Wingdings" panose="05000000000000000000" pitchFamily="2" charset="2"/>
              <a:buNone/>
              <a:tabLst>
                <a:tab pos="457200" algn="l"/>
              </a:tabLst>
            </a:pPr>
            <a:r>
              <a:rPr lang="en-US" altLang="en-US" sz="1700" smtClean="0"/>
              <a:t>Title I – Public Law 104-104 [47 USC 255]</a:t>
            </a:r>
          </a:p>
          <a:p>
            <a:pPr lvl="1" eaLnBrk="1" hangingPunct="1">
              <a:lnSpc>
                <a:spcPct val="80000"/>
              </a:lnSpc>
              <a:tabLst>
                <a:tab pos="457200" algn="l"/>
              </a:tabLst>
            </a:pPr>
            <a:r>
              <a:rPr lang="en-US" altLang="en-US" sz="1500" smtClean="0"/>
              <a:t>Requires that telecommunications equipment and services be accessible to and usable by individuals with disabilities.</a:t>
            </a:r>
          </a:p>
          <a:p>
            <a:pPr lvl="1" eaLnBrk="1" hangingPunct="1">
              <a:lnSpc>
                <a:spcPct val="80000"/>
              </a:lnSpc>
              <a:tabLst>
                <a:tab pos="457200" algn="l"/>
              </a:tabLst>
            </a:pPr>
            <a:endParaRPr lang="en-US" altLang="en-US" sz="1500" smtClean="0"/>
          </a:p>
          <a:p>
            <a:pPr lvl="1" eaLnBrk="1" hangingPunct="1">
              <a:lnSpc>
                <a:spcPct val="80000"/>
              </a:lnSpc>
              <a:tabLst>
                <a:tab pos="457200" algn="l"/>
              </a:tabLst>
            </a:pPr>
            <a:endParaRPr lang="en-US" altLang="en-US" sz="1500" smtClean="0"/>
          </a:p>
          <a:p>
            <a:pPr lvl="1" eaLnBrk="1" hangingPunct="1">
              <a:lnSpc>
                <a:spcPct val="80000"/>
              </a:lnSpc>
              <a:tabLst>
                <a:tab pos="457200" algn="l"/>
              </a:tabLst>
            </a:pPr>
            <a:endParaRPr lang="en-US" altLang="en-US" sz="1500" smtClean="0"/>
          </a:p>
          <a:p>
            <a:pPr lvl="1" eaLnBrk="1" hangingPunct="1">
              <a:lnSpc>
                <a:spcPct val="80000"/>
              </a:lnSpc>
              <a:tabLst>
                <a:tab pos="457200" algn="l"/>
              </a:tabLst>
            </a:pPr>
            <a:endParaRPr lang="en-US" altLang="en-US" sz="1500" smtClean="0"/>
          </a:p>
          <a:p>
            <a:pPr lvl="1" eaLnBrk="1" hangingPunct="1">
              <a:lnSpc>
                <a:spcPct val="80000"/>
              </a:lnSpc>
              <a:tabLst>
                <a:tab pos="457200" algn="l"/>
              </a:tabLst>
            </a:pPr>
            <a:endParaRPr lang="en-US" altLang="en-US" sz="1500" smtClean="0"/>
          </a:p>
          <a:p>
            <a:pPr lvl="1" eaLnBrk="1" hangingPunct="1">
              <a:lnSpc>
                <a:spcPct val="80000"/>
              </a:lnSpc>
              <a:tabLst>
                <a:tab pos="457200" algn="l"/>
              </a:tabLst>
            </a:pPr>
            <a:endParaRPr lang="en-US" altLang="en-US" sz="800" smtClean="0"/>
          </a:p>
          <a:p>
            <a:pPr lvl="1" eaLnBrk="1" hangingPunct="1">
              <a:lnSpc>
                <a:spcPct val="80000"/>
              </a:lnSpc>
              <a:tabLst>
                <a:tab pos="457200" algn="l"/>
              </a:tabLst>
            </a:pPr>
            <a:r>
              <a:rPr lang="en-US" altLang="en-US" sz="1500" smtClean="0"/>
              <a:t>Telecommunication products covered include:</a:t>
            </a:r>
          </a:p>
          <a:p>
            <a:pPr lvl="2" eaLnBrk="1" hangingPunct="1">
              <a:lnSpc>
                <a:spcPct val="80000"/>
              </a:lnSpc>
              <a:tabLst>
                <a:tab pos="457200" algn="l"/>
              </a:tabLst>
            </a:pPr>
            <a:r>
              <a:rPr lang="en-US" altLang="en-US" sz="1300" smtClean="0"/>
              <a:t>Wired and wireless telecommunication devices (telephones, cellular phones, pagers, and fax machines)</a:t>
            </a:r>
          </a:p>
          <a:p>
            <a:pPr lvl="2" eaLnBrk="1" hangingPunct="1">
              <a:lnSpc>
                <a:spcPct val="80000"/>
              </a:lnSpc>
              <a:tabLst>
                <a:tab pos="457200" algn="l"/>
              </a:tabLst>
            </a:pPr>
            <a:r>
              <a:rPr lang="en-US" altLang="en-US" sz="1300" smtClean="0"/>
              <a:t>Other products that have a telecommunication service capability such as computers with modems</a:t>
            </a:r>
          </a:p>
          <a:p>
            <a:pPr lvl="2" eaLnBrk="1" hangingPunct="1">
              <a:lnSpc>
                <a:spcPct val="80000"/>
              </a:lnSpc>
              <a:tabLst>
                <a:tab pos="457200" algn="l"/>
              </a:tabLst>
            </a:pPr>
            <a:r>
              <a:rPr lang="en-US" altLang="en-US" sz="1300" smtClean="0"/>
              <a:t>Equipment that carriers use to provide services, such as a phone company’s switching equipment</a:t>
            </a:r>
          </a:p>
          <a:p>
            <a:pPr lvl="1" eaLnBrk="1" hangingPunct="1">
              <a:lnSpc>
                <a:spcPct val="80000"/>
              </a:lnSpc>
              <a:buFont typeface="Wingdings" panose="05000000000000000000" pitchFamily="2" charset="2"/>
              <a:buNone/>
              <a:tabLst>
                <a:tab pos="457200" algn="l"/>
              </a:tabLst>
            </a:pPr>
            <a:endParaRPr lang="en-US" altLang="en-US" sz="1300" smtClean="0"/>
          </a:p>
          <a:p>
            <a:pPr eaLnBrk="1" hangingPunct="1">
              <a:lnSpc>
                <a:spcPct val="80000"/>
              </a:lnSpc>
              <a:buFont typeface="Wingdings" panose="05000000000000000000" pitchFamily="2" charset="2"/>
              <a:buNone/>
              <a:tabLst>
                <a:tab pos="457200" algn="l"/>
              </a:tabLst>
            </a:pPr>
            <a:r>
              <a:rPr lang="en-US" altLang="en-US" sz="1700" smtClean="0"/>
              <a:t>Title II – Public Law 104-104 [47 USC 613]</a:t>
            </a:r>
          </a:p>
          <a:p>
            <a:pPr lvl="1" eaLnBrk="1" hangingPunct="1">
              <a:lnSpc>
                <a:spcPct val="80000"/>
              </a:lnSpc>
              <a:tabLst>
                <a:tab pos="457200" algn="l"/>
              </a:tabLst>
            </a:pPr>
            <a:r>
              <a:rPr lang="en-US" altLang="en-US" sz="1500" smtClean="0"/>
              <a:t>Discusses rules concerning closed captions and video descriptions of </a:t>
            </a:r>
          </a:p>
          <a:p>
            <a:pPr lvl="1" eaLnBrk="1" hangingPunct="1">
              <a:lnSpc>
                <a:spcPct val="80000"/>
              </a:lnSpc>
              <a:buFont typeface="Wingdings" panose="05000000000000000000" pitchFamily="2" charset="2"/>
              <a:buNone/>
              <a:tabLst>
                <a:tab pos="457200" algn="l"/>
              </a:tabLst>
            </a:pPr>
            <a:r>
              <a:rPr lang="en-US" altLang="en-US" sz="1500" smtClean="0"/>
              <a:t>	video programming</a:t>
            </a:r>
          </a:p>
        </p:txBody>
      </p:sp>
      <p:pic>
        <p:nvPicPr>
          <p:cNvPr id="47108" name="Picture 2" descr="A picture of a telephone ">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3538" y="2362200"/>
            <a:ext cx="154463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2800" smtClean="0"/>
              <a:t>Federal Government Procurement of Accessible Information Technology</a:t>
            </a:r>
            <a:br>
              <a:rPr lang="en-US" altLang="en-US" sz="2800" smtClean="0"/>
            </a:br>
            <a:r>
              <a:rPr lang="en-US" altLang="en-US" sz="1800" smtClean="0"/>
              <a:t>Public Law 105-220 Section 408 [29 USC 794 (d)]</a:t>
            </a:r>
          </a:p>
        </p:txBody>
      </p:sp>
      <p:sp>
        <p:nvSpPr>
          <p:cNvPr id="49155" name="Rectangle 3"/>
          <p:cNvSpPr>
            <a:spLocks noGrp="1" noChangeArrowheads="1"/>
          </p:cNvSpPr>
          <p:nvPr>
            <p:ph type="body" sz="half" idx="1"/>
          </p:nvPr>
        </p:nvSpPr>
        <p:spPr>
          <a:xfrm>
            <a:off x="1066800" y="1752600"/>
            <a:ext cx="4114800" cy="4114800"/>
          </a:xfrm>
        </p:spPr>
        <p:txBody>
          <a:bodyPr/>
          <a:lstStyle/>
          <a:p>
            <a:pPr marL="0" indent="0" eaLnBrk="1" hangingPunct="1">
              <a:lnSpc>
                <a:spcPct val="80000"/>
              </a:lnSpc>
              <a:buFont typeface="Wingdings" panose="05000000000000000000" pitchFamily="2" charset="2"/>
              <a:buNone/>
            </a:pPr>
            <a:endParaRPr lang="en-US" altLang="en-US" sz="2100" smtClean="0"/>
          </a:p>
          <a:p>
            <a:pPr marL="0" indent="0" eaLnBrk="1" hangingPunct="1">
              <a:lnSpc>
                <a:spcPct val="80000"/>
              </a:lnSpc>
              <a:buFont typeface="Wingdings" panose="05000000000000000000" pitchFamily="2" charset="2"/>
              <a:buNone/>
            </a:pPr>
            <a:r>
              <a:rPr lang="en-US" altLang="en-US" sz="2100" smtClean="0"/>
              <a:t>Individuals with disabilities can not be excluded from participation in, be denied the benefits of, or be subjected to discrimination under any program or activity receiving Federal financial assistance or under any program or activity conducted by any Executive agency or by the United States Postal Service.</a:t>
            </a:r>
          </a:p>
          <a:p>
            <a:pPr marL="0" indent="0" eaLnBrk="1" hangingPunct="1">
              <a:lnSpc>
                <a:spcPct val="80000"/>
              </a:lnSpc>
              <a:buFont typeface="Wingdings" panose="05000000000000000000" pitchFamily="2" charset="2"/>
              <a:buNone/>
            </a:pPr>
            <a:endParaRPr lang="en-US" altLang="en-US" sz="2100" smtClean="0"/>
          </a:p>
        </p:txBody>
      </p:sp>
      <p:pic>
        <p:nvPicPr>
          <p:cNvPr id="49156" name="Picture 5" descr="''">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791200" y="2514600"/>
            <a:ext cx="2819400" cy="2114550"/>
          </a:xfrm>
          <a:ln w="254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90600" y="381000"/>
            <a:ext cx="7313613" cy="1143000"/>
          </a:xfrm>
        </p:spPr>
        <p:txBody>
          <a:bodyPr/>
          <a:lstStyle/>
          <a:p>
            <a:pPr eaLnBrk="1" hangingPunct="1"/>
            <a:r>
              <a:rPr lang="en-US" altLang="en-US" smtClean="0"/>
              <a:t>Workforce Investment Act of 1998</a:t>
            </a:r>
            <a:br>
              <a:rPr lang="en-US" altLang="en-US" smtClean="0"/>
            </a:br>
            <a:r>
              <a:rPr lang="en-US" altLang="en-US" sz="1800" smtClean="0"/>
              <a:t>Public Law 105-220 [29 USC 701]</a:t>
            </a:r>
          </a:p>
        </p:txBody>
      </p:sp>
      <p:sp>
        <p:nvSpPr>
          <p:cNvPr id="51203" name="Rectangle 3"/>
          <p:cNvSpPr>
            <a:spLocks noGrp="1" noChangeArrowheads="1"/>
          </p:cNvSpPr>
          <p:nvPr>
            <p:ph type="body" idx="1"/>
          </p:nvPr>
        </p:nvSpPr>
        <p:spPr>
          <a:xfrm>
            <a:off x="1066800" y="2133600"/>
            <a:ext cx="4572000" cy="2819400"/>
          </a:xfrm>
        </p:spPr>
        <p:txBody>
          <a:bodyPr/>
          <a:lstStyle/>
          <a:p>
            <a:pPr marL="0" indent="0" eaLnBrk="1" hangingPunct="1">
              <a:lnSpc>
                <a:spcPct val="90000"/>
              </a:lnSpc>
              <a:buFont typeface="Wingdings" panose="05000000000000000000" pitchFamily="2" charset="2"/>
              <a:buNone/>
            </a:pPr>
            <a:r>
              <a:rPr lang="en-US" altLang="en-US" sz="2400" smtClean="0"/>
              <a:t>This law defines technology in the vocational rehabilitation process and mandates its use in job planning, acquisition and retention of people with disabilities.</a:t>
            </a:r>
          </a:p>
          <a:p>
            <a:pPr marL="0" indent="0" algn="ctr" eaLnBrk="1" hangingPunct="1">
              <a:lnSpc>
                <a:spcPct val="90000"/>
              </a:lnSpc>
              <a:buFont typeface="Wingdings" panose="05000000000000000000" pitchFamily="2" charset="2"/>
              <a:buNone/>
            </a:pPr>
            <a:endParaRPr lang="en-US" altLang="en-US" sz="2400" smtClean="0"/>
          </a:p>
          <a:p>
            <a:pPr marL="0" indent="0" algn="ctr" eaLnBrk="1" hangingPunct="1">
              <a:lnSpc>
                <a:spcPct val="90000"/>
              </a:lnSpc>
              <a:buFont typeface="Wingdings" panose="05000000000000000000" pitchFamily="2" charset="2"/>
              <a:buNone/>
            </a:pPr>
            <a:endParaRPr lang="en-US" altLang="en-US" sz="1800" smtClean="0"/>
          </a:p>
          <a:p>
            <a:pPr marL="0" indent="0" algn="ctr" eaLnBrk="1" hangingPunct="1">
              <a:lnSpc>
                <a:spcPct val="90000"/>
              </a:lnSpc>
              <a:buFont typeface="Wingdings" panose="05000000000000000000" pitchFamily="2" charset="2"/>
              <a:buNone/>
            </a:pPr>
            <a:endParaRPr lang="en-US" altLang="en-US" sz="2400" smtClean="0"/>
          </a:p>
        </p:txBody>
      </p:sp>
      <p:sp>
        <p:nvSpPr>
          <p:cNvPr id="51204" name="Rectangle 2"/>
          <p:cNvSpPr>
            <a:spLocks noChangeArrowheads="1"/>
          </p:cNvSpPr>
          <p:nvPr/>
        </p:nvSpPr>
        <p:spPr bwMode="auto">
          <a:xfrm>
            <a:off x="6248400" y="2667000"/>
            <a:ext cx="2514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rgbClr val="000066"/>
              </a:buClr>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rgbClr val="000066"/>
              </a:buClr>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rgbClr val="000066"/>
              </a:buClr>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rgbClr val="000066"/>
              </a:buClr>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000066"/>
              </a:buClr>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000066"/>
              </a:buClr>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000066"/>
              </a:buClr>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000066"/>
              </a:buClr>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FontTx/>
              <a:buNone/>
            </a:pPr>
            <a:r>
              <a:rPr lang="en-US" altLang="en-US" sz="1800">
                <a:solidFill>
                  <a:srgbClr val="FFFFFF"/>
                </a:solidFill>
                <a:latin typeface="Tahoma" panose="020B0604030504040204" pitchFamily="34" charset="0"/>
                <a:hlinkClick r:id="rId3"/>
              </a:rPr>
              <a:t>UNITED STATES DEPARTMENT OF LABOR </a:t>
            </a:r>
            <a:r>
              <a:rPr lang="en-US" altLang="en-US" sz="1800">
                <a:solidFill>
                  <a:srgbClr val="000000"/>
                </a:solidFill>
                <a:latin typeface="Tahoma" panose="020B0604030504040204" pitchFamily="34" charset="0"/>
              </a:rPr>
              <a:t/>
            </a:r>
            <a:br>
              <a:rPr lang="en-US" altLang="en-US" sz="1800">
                <a:solidFill>
                  <a:srgbClr val="000000"/>
                </a:solidFill>
                <a:latin typeface="Tahoma" panose="020B0604030504040204" pitchFamily="34" charset="0"/>
              </a:rPr>
            </a:br>
            <a:r>
              <a:rPr lang="en-US" altLang="en-US" sz="1800">
                <a:solidFill>
                  <a:srgbClr val="FFFFFF"/>
                </a:solidFill>
                <a:latin typeface="Tahoma" panose="020B0604030504040204" pitchFamily="34" charset="0"/>
                <a:hlinkClick r:id="rId3"/>
              </a:rPr>
              <a:t>Employment and Training Administration</a:t>
            </a:r>
            <a:endParaRPr lang="en-US" altLang="en-US" sz="18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447800" y="406400"/>
            <a:ext cx="7313613" cy="965200"/>
          </a:xfrm>
        </p:spPr>
        <p:txBody>
          <a:bodyPr/>
          <a:lstStyle/>
          <a:p>
            <a:pPr eaLnBrk="1" hangingPunct="1"/>
            <a:r>
              <a:rPr lang="en-US" altLang="en-US" smtClean="0"/>
              <a:t>Additional Resources</a:t>
            </a:r>
          </a:p>
        </p:txBody>
      </p:sp>
      <p:sp>
        <p:nvSpPr>
          <p:cNvPr id="53254" name="Rectangle 2" descr="A Guide to Disability Rights Law - U.S. Department of Justice"/>
          <p:cNvSpPr>
            <a:spLocks noChangeArrowheads="1"/>
          </p:cNvSpPr>
          <p:nvPr/>
        </p:nvSpPr>
        <p:spPr bwMode="auto">
          <a:xfrm>
            <a:off x="1219200" y="2008188"/>
            <a:ext cx="4418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rgbClr val="000066"/>
              </a:buClr>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rgbClr val="000066"/>
              </a:buClr>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rgbClr val="000066"/>
              </a:buClr>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rgbClr val="000066"/>
              </a:buClr>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000066"/>
              </a:buClr>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000066"/>
              </a:buClr>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000066"/>
              </a:buClr>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000066"/>
              </a:buClr>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FontTx/>
              <a:buNone/>
            </a:pPr>
            <a:r>
              <a:rPr lang="en-US" altLang="en-US" sz="1800" dirty="0">
                <a:hlinkClick r:id="rId3"/>
              </a:rPr>
              <a:t>A Guide to Disability Rights Law – U.S. Department of Justice</a:t>
            </a:r>
            <a:endParaRPr lang="en-US" altLang="en-US" sz="1800" dirty="0"/>
          </a:p>
        </p:txBody>
      </p:sp>
      <p:pic>
        <p:nvPicPr>
          <p:cNvPr id="53255" name="Picture 12" descr="American Association of People with Disabilities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008188"/>
            <a:ext cx="23622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14" descr="Consortium for Citizens with Disabilitie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9063" y="3143250"/>
            <a:ext cx="20383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4" descr="Family Center on Technology and Disability logo">
            <a:hlinkClick r:id="rId8"/>
          </p:cNvPr>
          <p:cNvPicPr>
            <a:picLocks noGrp="1" noChangeAspect="1" noChangeArrowheads="1"/>
          </p:cNvPicPr>
          <p:nvPr>
            <p:ph sz="half" idx="2"/>
          </p:nvPr>
        </p:nvPicPr>
        <p:blipFill>
          <a:blip r:embed="rId9">
            <a:extLst>
              <a:ext uri="{28A0092B-C50C-407E-A947-70E740481C1C}">
                <a14:useLocalDpi xmlns:a14="http://schemas.microsoft.com/office/drawing/2010/main" val="0"/>
              </a:ext>
            </a:extLst>
          </a:blip>
          <a:srcRect/>
          <a:stretch>
            <a:fillRect/>
          </a:stretch>
        </p:blipFill>
        <p:spPr>
          <a:xfrm>
            <a:off x="5943600" y="3060700"/>
            <a:ext cx="1568450" cy="1912938"/>
          </a:xfrm>
          <a:ln w="19050">
            <a:solidFill>
              <a:schemeClr val="folHlink"/>
            </a:solidFill>
            <a:miter lim="800000"/>
            <a:headEnd/>
            <a:tailEnd/>
          </a:ln>
        </p:spPr>
      </p:pic>
      <p:pic>
        <p:nvPicPr>
          <p:cNvPr id="53253" name="Picture 10" descr="National Disability Rights Network logo">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4516438"/>
            <a:ext cx="2717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8" descr="wrightslaw">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9088" y="5332413"/>
            <a:ext cx="25050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4"/>
          <p:cNvSpPr>
            <a:spLocks noGrp="1" noChangeArrowheads="1"/>
          </p:cNvSpPr>
          <p:nvPr>
            <p:ph type="ctrTitle"/>
          </p:nvPr>
        </p:nvSpPr>
        <p:spPr>
          <a:xfrm>
            <a:off x="1371600" y="1143000"/>
            <a:ext cx="5943600" cy="1752600"/>
          </a:xfrm>
        </p:spPr>
        <p:txBody>
          <a:bodyPr/>
          <a:lstStyle/>
          <a:p>
            <a:pPr eaLnBrk="1" hangingPunct="1"/>
            <a:r>
              <a:rPr lang="en-US" altLang="en-US" sz="2000" b="1" smtClean="0"/>
              <a:t>Family Center on Technology and Disability</a:t>
            </a:r>
            <a:br>
              <a:rPr lang="en-US" altLang="en-US" sz="2000" b="1" smtClean="0"/>
            </a:br>
            <a:r>
              <a:rPr lang="en-US" altLang="en-US" sz="2000" b="1" smtClean="0"/>
              <a:t>1825 Connecticut Avenue, NW</a:t>
            </a:r>
            <a:br>
              <a:rPr lang="en-US" altLang="en-US" sz="2000" b="1" smtClean="0"/>
            </a:br>
            <a:r>
              <a:rPr lang="en-US" altLang="en-US" sz="2000" b="1" smtClean="0"/>
              <a:t>7</a:t>
            </a:r>
            <a:r>
              <a:rPr lang="en-US" altLang="en-US" sz="2000" b="1" baseline="30000" smtClean="0"/>
              <a:t>th</a:t>
            </a:r>
            <a:r>
              <a:rPr lang="en-US" altLang="en-US" sz="2000" b="1" smtClean="0"/>
              <a:t> Floor</a:t>
            </a:r>
            <a:br>
              <a:rPr lang="en-US" altLang="en-US" sz="2000" b="1" smtClean="0"/>
            </a:br>
            <a:r>
              <a:rPr lang="en-US" altLang="en-US" sz="2000" b="1" smtClean="0"/>
              <a:t>Washington, DC 20009-5721</a:t>
            </a:r>
            <a:br>
              <a:rPr lang="en-US" altLang="en-US" sz="2000" b="1" smtClean="0"/>
            </a:br>
            <a:r>
              <a:rPr lang="en-US" altLang="en-US" sz="2000" b="1" smtClean="0"/>
              <a:t>email: fctd@fhi360.org</a:t>
            </a:r>
          </a:p>
        </p:txBody>
      </p:sp>
      <p:pic>
        <p:nvPicPr>
          <p:cNvPr id="55300" name="Picture 6" descr="FCTD_identitySt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895600"/>
            <a:ext cx="2551113"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33"/>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rgbClr val="000066"/>
              </a:buClr>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rgbClr val="000066"/>
              </a:buClr>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rgbClr val="000066"/>
              </a:buClr>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rgbClr val="000066"/>
              </a:buClr>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000066"/>
              </a:buClr>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000066"/>
              </a:buClr>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000066"/>
              </a:buClr>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000066"/>
              </a:buClr>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FontTx/>
              <a:buNone/>
            </a:pPr>
            <a:r>
              <a:rPr lang="en-US" altLang="en-US" sz="1200" smtClean="0"/>
              <a:t>www.fctd.info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Assistive Technology Laws</a:t>
            </a:r>
            <a:br>
              <a:rPr lang="en-US" dirty="0" smtClean="0"/>
            </a:br>
            <a:r>
              <a:rPr lang="en-US" sz="2400" dirty="0" smtClean="0"/>
              <a:t>by: Family Center on Technology and Disability </a:t>
            </a:r>
            <a:endParaRPr lang="en-US" sz="2400" dirty="0"/>
          </a:p>
        </p:txBody>
      </p:sp>
      <p:pic>
        <p:nvPicPr>
          <p:cNvPr id="4" name="Content Placeholder 3" descr="A picture of the American Flag with a gavel. "/>
          <p:cNvPicPr>
            <a:picLocks noGrp="1" noChangeAspect="1"/>
          </p:cNvPicPr>
          <p:nvPr>
            <p:ph idx="1"/>
          </p:nvPr>
        </p:nvPicPr>
        <p:blipFill>
          <a:blip r:embed="rId2"/>
          <a:stretch>
            <a:fillRect/>
          </a:stretch>
        </p:blipFill>
        <p:spPr>
          <a:xfrm>
            <a:off x="3200400" y="2209800"/>
            <a:ext cx="2615411" cy="2969009"/>
          </a:xfrm>
          <a:prstGeom prst="rect">
            <a:avLst/>
          </a:prstGeom>
        </p:spPr>
      </p:pic>
    </p:spTree>
    <p:extLst>
      <p:ext uri="{BB962C8B-B14F-4D97-AF65-F5344CB8AC3E}">
        <p14:creationId xmlns:p14="http://schemas.microsoft.com/office/powerpoint/2010/main" val="47814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95400" y="457200"/>
            <a:ext cx="7313613" cy="1143000"/>
          </a:xfrm>
        </p:spPr>
        <p:txBody>
          <a:bodyPr/>
          <a:lstStyle/>
          <a:p>
            <a:pPr eaLnBrk="1" hangingPunct="1"/>
            <a:r>
              <a:rPr lang="en-US" altLang="en-US" sz="3200" dirty="0" smtClean="0"/>
              <a:t>Americans with Disabilities Act (ADA)</a:t>
            </a:r>
            <a:br>
              <a:rPr lang="en-US" altLang="en-US" sz="3200" dirty="0" smtClean="0"/>
            </a:br>
            <a:r>
              <a:rPr lang="en-US" altLang="en-US" sz="2000" dirty="0" smtClean="0"/>
              <a:t>Public Law 101-334 [42 USC 12101]</a:t>
            </a:r>
          </a:p>
        </p:txBody>
      </p:sp>
      <p:sp>
        <p:nvSpPr>
          <p:cNvPr id="28675" name="Rectangle 3"/>
          <p:cNvSpPr>
            <a:spLocks noGrp="1" noChangeArrowheads="1"/>
          </p:cNvSpPr>
          <p:nvPr>
            <p:ph type="body" sz="half" idx="1"/>
          </p:nvPr>
        </p:nvSpPr>
        <p:spPr>
          <a:xfrm>
            <a:off x="990600" y="2057400"/>
            <a:ext cx="7772400" cy="4419600"/>
          </a:xfrm>
        </p:spPr>
        <p:txBody>
          <a:bodyPr/>
          <a:lstStyle/>
          <a:p>
            <a:pPr marL="228600" indent="0" eaLnBrk="1" hangingPunct="1">
              <a:lnSpc>
                <a:spcPct val="80000"/>
              </a:lnSpc>
              <a:buFont typeface="Wingdings" panose="05000000000000000000" pitchFamily="2" charset="2"/>
              <a:buNone/>
            </a:pPr>
            <a:r>
              <a:rPr lang="en-US" altLang="en-US" sz="2800" smtClean="0"/>
              <a:t>ADA prohibits discrimination on the basis of disability in the following areas:</a:t>
            </a:r>
          </a:p>
          <a:p>
            <a:pPr marL="228600" indent="0" eaLnBrk="1" hangingPunct="1">
              <a:lnSpc>
                <a:spcPct val="80000"/>
              </a:lnSpc>
              <a:buFont typeface="Wingdings" panose="05000000000000000000" pitchFamily="2" charset="2"/>
              <a:buNone/>
            </a:pPr>
            <a:endParaRPr lang="en-US" altLang="en-US" sz="1800" smtClean="0"/>
          </a:p>
          <a:p>
            <a:pPr lvl="1" eaLnBrk="1" hangingPunct="1">
              <a:lnSpc>
                <a:spcPct val="80000"/>
              </a:lnSpc>
            </a:pPr>
            <a:r>
              <a:rPr lang="en-US" altLang="en-US" sz="2800" smtClean="0"/>
              <a:t>  Employment</a:t>
            </a:r>
          </a:p>
          <a:p>
            <a:pPr lvl="1" eaLnBrk="1" hangingPunct="1">
              <a:lnSpc>
                <a:spcPct val="80000"/>
              </a:lnSpc>
            </a:pPr>
            <a:r>
              <a:rPr lang="en-US" altLang="en-US" sz="2800" smtClean="0"/>
              <a:t>  State and Local Government</a:t>
            </a:r>
          </a:p>
          <a:p>
            <a:pPr lvl="1" eaLnBrk="1" hangingPunct="1">
              <a:lnSpc>
                <a:spcPct val="80000"/>
              </a:lnSpc>
            </a:pPr>
            <a:r>
              <a:rPr lang="en-US" altLang="en-US" sz="2800" smtClean="0"/>
              <a:t>  Public Accommodations</a:t>
            </a:r>
          </a:p>
          <a:p>
            <a:pPr lvl="1" eaLnBrk="1" hangingPunct="1">
              <a:lnSpc>
                <a:spcPct val="80000"/>
              </a:lnSpc>
            </a:pPr>
            <a:r>
              <a:rPr lang="en-US" altLang="en-US" sz="2800" smtClean="0"/>
              <a:t>  Commercial Facilities</a:t>
            </a:r>
          </a:p>
          <a:p>
            <a:pPr lvl="1" eaLnBrk="1" hangingPunct="1">
              <a:lnSpc>
                <a:spcPct val="80000"/>
              </a:lnSpc>
            </a:pPr>
            <a:r>
              <a:rPr lang="en-US" altLang="en-US" sz="2800" smtClean="0"/>
              <a:t>  Transportation</a:t>
            </a:r>
          </a:p>
          <a:p>
            <a:pPr lvl="1" eaLnBrk="1" hangingPunct="1">
              <a:lnSpc>
                <a:spcPct val="80000"/>
              </a:lnSpc>
            </a:pPr>
            <a:r>
              <a:rPr lang="en-US" altLang="en-US" sz="2800" smtClean="0"/>
              <a:t>  Telecommunications</a:t>
            </a:r>
          </a:p>
          <a:p>
            <a:pPr lvl="1" eaLnBrk="1" hangingPunct="1">
              <a:lnSpc>
                <a:spcPct val="80000"/>
              </a:lnSpc>
              <a:buFont typeface="Wingdings" panose="05000000000000000000" pitchFamily="2" charset="2"/>
              <a:buNone/>
            </a:pPr>
            <a:endParaRPr lang="en-US" altLang="en-US" sz="2800" smtClean="0"/>
          </a:p>
          <a:p>
            <a:pPr lvl="1" eaLnBrk="1" hangingPunct="1">
              <a:lnSpc>
                <a:spcPct val="80000"/>
              </a:lnSpc>
              <a:buFont typeface="Wingdings" panose="05000000000000000000" pitchFamily="2" charset="2"/>
              <a:buNone/>
            </a:pPr>
            <a:endParaRPr lang="en-US" altLang="en-US" sz="140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z="2400" dirty="0" smtClean="0"/>
              <a:t>Americans with Disabilities Act (ADA)</a:t>
            </a:r>
            <a:br>
              <a:rPr lang="en-US" altLang="en-US" sz="2400" dirty="0" smtClean="0"/>
            </a:br>
            <a:r>
              <a:rPr lang="en-US" altLang="en-US" sz="2400" dirty="0" smtClean="0"/>
              <a:t>Public Law 101-334 [42 USC 12101] Continuation</a:t>
            </a:r>
          </a:p>
        </p:txBody>
      </p:sp>
      <p:sp>
        <p:nvSpPr>
          <p:cNvPr id="5" name="Content Placeholder 3"/>
          <p:cNvSpPr>
            <a:spLocks noGrp="1"/>
          </p:cNvSpPr>
          <p:nvPr>
            <p:ph type="body" sz="half" idx="1"/>
          </p:nvPr>
        </p:nvSpPr>
        <p:spPr>
          <a:xfrm>
            <a:off x="1522413" y="1979613"/>
            <a:ext cx="6707187" cy="4114800"/>
          </a:xfrm>
        </p:spPr>
        <p:txBody>
          <a:bodyPr/>
          <a:lstStyle/>
          <a:p>
            <a:pPr eaLnBrk="1" hangingPunct="1">
              <a:lnSpc>
                <a:spcPct val="80000"/>
              </a:lnSpc>
              <a:buFont typeface="Wingdings" panose="05000000000000000000" pitchFamily="2" charset="2"/>
              <a:buNone/>
              <a:defRPr/>
            </a:pPr>
            <a:r>
              <a:rPr lang="en-US" sz="2400" dirty="0" smtClean="0"/>
              <a:t>The law is organized by section, or “Title”</a:t>
            </a:r>
          </a:p>
          <a:p>
            <a:pPr eaLnBrk="1" hangingPunct="1">
              <a:lnSpc>
                <a:spcPct val="80000"/>
              </a:lnSpc>
              <a:buFont typeface="Wingdings" panose="05000000000000000000" pitchFamily="2" charset="2"/>
              <a:buNone/>
              <a:defRPr/>
            </a:pPr>
            <a:endParaRPr lang="en-US" sz="1400" dirty="0" smtClean="0"/>
          </a:p>
          <a:p>
            <a:pPr lvl="1" indent="-400050" eaLnBrk="1" hangingPunct="1">
              <a:lnSpc>
                <a:spcPct val="80000"/>
              </a:lnSpc>
              <a:defRPr/>
            </a:pPr>
            <a:r>
              <a:rPr lang="en-US" sz="2000" dirty="0" smtClean="0"/>
              <a:t>Title I – Employment </a:t>
            </a:r>
          </a:p>
          <a:p>
            <a:pPr lvl="1" eaLnBrk="1" hangingPunct="1">
              <a:lnSpc>
                <a:spcPct val="80000"/>
              </a:lnSpc>
              <a:buFont typeface="Wingdings" panose="05000000000000000000" pitchFamily="2" charset="2"/>
              <a:buNone/>
              <a:defRPr/>
            </a:pPr>
            <a:endParaRPr lang="en-US" sz="1200" dirty="0" smtClean="0"/>
          </a:p>
          <a:p>
            <a:pPr marL="800100" lvl="2" indent="0" eaLnBrk="1" hangingPunct="1">
              <a:lnSpc>
                <a:spcPct val="80000"/>
              </a:lnSpc>
              <a:buFont typeface="Wingdings" panose="05000000000000000000" pitchFamily="2" charset="2"/>
              <a:buNone/>
              <a:defRPr/>
            </a:pPr>
            <a:r>
              <a:rPr lang="en-US" sz="2000" dirty="0" smtClean="0"/>
              <a:t>Any employer who has 15 or more employees must offer “equal opportunity” to employment related activities</a:t>
            </a:r>
          </a:p>
          <a:p>
            <a:pPr lvl="2" eaLnBrk="1" hangingPunct="1">
              <a:lnSpc>
                <a:spcPct val="80000"/>
              </a:lnSpc>
              <a:buFont typeface="Wingdings" panose="05000000000000000000" pitchFamily="2" charset="2"/>
              <a:buNone/>
              <a:defRPr/>
            </a:pPr>
            <a:endParaRPr lang="en-US" sz="2000" dirty="0" smtClean="0"/>
          </a:p>
          <a:p>
            <a:pPr lvl="1" indent="-400050" eaLnBrk="1" hangingPunct="1">
              <a:lnSpc>
                <a:spcPct val="80000"/>
              </a:lnSpc>
              <a:defRPr/>
            </a:pPr>
            <a:r>
              <a:rPr lang="en-US" sz="2000" dirty="0" smtClean="0"/>
              <a:t>Title II – State and Local Governments</a:t>
            </a:r>
          </a:p>
          <a:p>
            <a:pPr lvl="1" indent="-400050" eaLnBrk="1" hangingPunct="1">
              <a:lnSpc>
                <a:spcPct val="80000"/>
              </a:lnSpc>
              <a:buFont typeface="Wingdings" panose="05000000000000000000" pitchFamily="2" charset="2"/>
              <a:buNone/>
              <a:defRPr/>
            </a:pPr>
            <a:endParaRPr lang="en-US" sz="1200" dirty="0" smtClean="0"/>
          </a:p>
          <a:p>
            <a:pPr marL="800100" lvl="2" indent="0" eaLnBrk="1" hangingPunct="1">
              <a:lnSpc>
                <a:spcPct val="80000"/>
              </a:lnSpc>
              <a:buFont typeface="Wingdings" panose="05000000000000000000" pitchFamily="2" charset="2"/>
              <a:buNone/>
              <a:defRPr/>
            </a:pPr>
            <a:r>
              <a:rPr lang="en-US" sz="2000" dirty="0" smtClean="0"/>
              <a:t>Insists that all people with disabilities must be given equal access to public education, employment, transportation, recreation, health care, and other areas under their control</a:t>
            </a:r>
          </a:p>
          <a:p>
            <a:pPr eaLnBrk="1" hangingPunct="1">
              <a:buFont typeface="Wingdings" panose="05000000000000000000" pitchFamily="2" charset="2"/>
              <a:buNone/>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522413" y="454025"/>
            <a:ext cx="7313612" cy="917575"/>
          </a:xfrm>
        </p:spPr>
        <p:txBody>
          <a:bodyPr/>
          <a:lstStyle/>
          <a:p>
            <a:pPr eaLnBrk="1" hangingPunct="1"/>
            <a:r>
              <a:rPr lang="en-US" altLang="en-US" sz="2400" dirty="0" smtClean="0"/>
              <a:t>Americans with Disabilities Act (ADA)</a:t>
            </a:r>
            <a:br>
              <a:rPr lang="en-US" altLang="en-US" sz="2400" dirty="0" smtClean="0"/>
            </a:br>
            <a:r>
              <a:rPr lang="en-US" altLang="en-US" sz="2400" dirty="0" smtClean="0"/>
              <a:t>Public Law 101-334 [42 USC 12101] Continuation </a:t>
            </a:r>
          </a:p>
        </p:txBody>
      </p:sp>
      <p:sp>
        <p:nvSpPr>
          <p:cNvPr id="3" name="Text Placeholder 2"/>
          <p:cNvSpPr>
            <a:spLocks noGrp="1"/>
          </p:cNvSpPr>
          <p:nvPr>
            <p:ph type="body" sz="half" idx="1"/>
          </p:nvPr>
        </p:nvSpPr>
        <p:spPr>
          <a:xfrm>
            <a:off x="990600" y="1639888"/>
            <a:ext cx="5638800" cy="4648200"/>
          </a:xfrm>
        </p:spPr>
        <p:txBody>
          <a:bodyPr/>
          <a:lstStyle/>
          <a:p>
            <a:pPr lvl="2" eaLnBrk="1" hangingPunct="1">
              <a:lnSpc>
                <a:spcPct val="80000"/>
              </a:lnSpc>
              <a:buFont typeface="Wingdings" panose="05000000000000000000" pitchFamily="2" charset="2"/>
              <a:buNone/>
              <a:defRPr/>
            </a:pPr>
            <a:endParaRPr lang="en-US" sz="1200" dirty="0" smtClean="0"/>
          </a:p>
          <a:p>
            <a:pPr lvl="1" indent="-400050" eaLnBrk="1" hangingPunct="1">
              <a:lnSpc>
                <a:spcPct val="80000"/>
              </a:lnSpc>
              <a:defRPr/>
            </a:pPr>
            <a:r>
              <a:rPr lang="en-US" sz="2000" dirty="0" smtClean="0"/>
              <a:t>Title III – Public Accommodations by Private Companies</a:t>
            </a:r>
          </a:p>
          <a:p>
            <a:pPr marL="342900" lvl="1" indent="0" eaLnBrk="1" hangingPunct="1">
              <a:lnSpc>
                <a:spcPct val="80000"/>
              </a:lnSpc>
              <a:buNone/>
              <a:defRPr/>
            </a:pPr>
            <a:endParaRPr lang="en-US" sz="1200" dirty="0" smtClean="0"/>
          </a:p>
          <a:p>
            <a:pPr marL="800100" lvl="2" indent="0" eaLnBrk="1" hangingPunct="1">
              <a:lnSpc>
                <a:spcPct val="80000"/>
              </a:lnSpc>
              <a:buFont typeface="Wingdings" panose="05000000000000000000" pitchFamily="2" charset="2"/>
              <a:buNone/>
              <a:defRPr/>
            </a:pPr>
            <a:r>
              <a:rPr lang="en-US" sz="2000" dirty="0" smtClean="0"/>
              <a:t>Public accommodations must be made by all private companies, including private schools, restaurants, stores, hotels, and doctors’ offices. </a:t>
            </a:r>
          </a:p>
          <a:p>
            <a:pPr lvl="2" eaLnBrk="1" hangingPunct="1">
              <a:lnSpc>
                <a:spcPct val="80000"/>
              </a:lnSpc>
              <a:buFont typeface="Wingdings" panose="05000000000000000000" pitchFamily="2" charset="2"/>
              <a:buNone/>
              <a:defRPr/>
            </a:pPr>
            <a:endParaRPr lang="en-US" sz="1400" dirty="0" smtClean="0"/>
          </a:p>
          <a:p>
            <a:pPr lvl="1" indent="-400050" eaLnBrk="1" hangingPunct="1">
              <a:lnSpc>
                <a:spcPct val="80000"/>
              </a:lnSpc>
              <a:defRPr/>
            </a:pPr>
            <a:r>
              <a:rPr lang="en-US" sz="2000" dirty="0" smtClean="0"/>
              <a:t>Title IV – Assistive Technology</a:t>
            </a:r>
          </a:p>
          <a:p>
            <a:pPr lvl="1" indent="-400050" eaLnBrk="1" hangingPunct="1">
              <a:lnSpc>
                <a:spcPct val="80000"/>
              </a:lnSpc>
              <a:buFont typeface="Wingdings" panose="05000000000000000000" pitchFamily="2" charset="2"/>
              <a:buNone/>
              <a:defRPr/>
            </a:pPr>
            <a:endParaRPr lang="en-US" sz="1200" dirty="0" smtClean="0"/>
          </a:p>
          <a:p>
            <a:pPr marL="800100" lvl="2" indent="0" eaLnBrk="1" hangingPunct="1">
              <a:lnSpc>
                <a:spcPct val="80000"/>
              </a:lnSpc>
              <a:buFont typeface="Wingdings" panose="05000000000000000000" pitchFamily="2" charset="2"/>
              <a:buNone/>
              <a:defRPr/>
            </a:pPr>
            <a:r>
              <a:rPr lang="en-US" sz="2000" dirty="0" smtClean="0"/>
              <a:t>All telephone companies must provide the necessary services to allow people who are deaf or hearing impaired to use telecommunication devices.</a:t>
            </a:r>
          </a:p>
          <a:p>
            <a:pPr lvl="2" eaLnBrk="1" hangingPunct="1">
              <a:lnSpc>
                <a:spcPct val="80000"/>
              </a:lnSpc>
              <a:buFont typeface="Wingdings" panose="05000000000000000000" pitchFamily="2" charset="2"/>
              <a:buNone/>
              <a:defRPr/>
            </a:pPr>
            <a:endParaRPr lang="en-US" sz="2000" dirty="0"/>
          </a:p>
        </p:txBody>
      </p:sp>
      <p:pic>
        <p:nvPicPr>
          <p:cNvPr id="31748" name="Picture 5" descr="ADA.gov United States Department of Justice, Civil Rights Divis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200400"/>
            <a:ext cx="26098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71600" y="457200"/>
            <a:ext cx="7313613" cy="1143000"/>
          </a:xfrm>
        </p:spPr>
        <p:txBody>
          <a:bodyPr/>
          <a:lstStyle/>
          <a:p>
            <a:pPr eaLnBrk="1" hangingPunct="1"/>
            <a:r>
              <a:rPr lang="en-US" altLang="en-US" sz="3200" smtClean="0"/>
              <a:t>Individuals with Disabilities </a:t>
            </a:r>
            <a:br>
              <a:rPr lang="en-US" altLang="en-US" sz="3200" smtClean="0"/>
            </a:br>
            <a:r>
              <a:rPr lang="en-US" altLang="en-US" sz="3200" smtClean="0"/>
              <a:t>Education Act (IDEA)</a:t>
            </a:r>
            <a:br>
              <a:rPr lang="en-US" altLang="en-US" sz="3200" smtClean="0"/>
            </a:br>
            <a:r>
              <a:rPr lang="en-US" altLang="en-US" sz="1800" smtClean="0"/>
              <a:t>Public Law 94-142</a:t>
            </a:r>
          </a:p>
        </p:txBody>
      </p:sp>
      <p:sp>
        <p:nvSpPr>
          <p:cNvPr id="32771" name="Rectangle 3"/>
          <p:cNvSpPr>
            <a:spLocks noGrp="1" noChangeArrowheads="1"/>
          </p:cNvSpPr>
          <p:nvPr>
            <p:ph type="body" idx="1"/>
          </p:nvPr>
        </p:nvSpPr>
        <p:spPr>
          <a:xfrm>
            <a:off x="914400" y="1981200"/>
            <a:ext cx="3962400" cy="3657600"/>
          </a:xfrm>
        </p:spPr>
        <p:txBody>
          <a:bodyPr/>
          <a:lstStyle/>
          <a:p>
            <a:pPr marL="0" indent="0" eaLnBrk="1" hangingPunct="1">
              <a:lnSpc>
                <a:spcPct val="90000"/>
              </a:lnSpc>
              <a:buFont typeface="Wingdings" panose="05000000000000000000" pitchFamily="2" charset="2"/>
              <a:buNone/>
            </a:pPr>
            <a:endParaRPr lang="en-US" altLang="en-US" sz="1200" smtClean="0"/>
          </a:p>
          <a:p>
            <a:pPr marL="0" indent="0" eaLnBrk="1" hangingPunct="1">
              <a:lnSpc>
                <a:spcPct val="90000"/>
              </a:lnSpc>
              <a:buFont typeface="Wingdings" panose="05000000000000000000" pitchFamily="2" charset="2"/>
              <a:buNone/>
            </a:pPr>
            <a:r>
              <a:rPr lang="en-US" altLang="en-US" sz="2100" smtClean="0"/>
              <a:t>Originally passed in 1975 as the Education for All Handicapped Children Act (EHA), IDEA guarantees that eligible children and youth with disabilities receive a free and appropriate public education (FAPE)</a:t>
            </a:r>
          </a:p>
          <a:p>
            <a:pPr marL="0" indent="0" eaLnBrk="1" hangingPunct="1">
              <a:lnSpc>
                <a:spcPct val="90000"/>
              </a:lnSpc>
              <a:buFont typeface="Wingdings" panose="05000000000000000000" pitchFamily="2" charset="2"/>
              <a:buNone/>
            </a:pPr>
            <a:r>
              <a:rPr lang="en-US" altLang="en-US" sz="2100" smtClean="0"/>
              <a:t>Amended many times, most recently in 2004</a:t>
            </a:r>
          </a:p>
          <a:p>
            <a:pPr marL="0" indent="0" eaLnBrk="1" hangingPunct="1">
              <a:lnSpc>
                <a:spcPct val="90000"/>
              </a:lnSpc>
              <a:buFont typeface="Wingdings" panose="05000000000000000000" pitchFamily="2" charset="2"/>
              <a:buNone/>
            </a:pPr>
            <a:endParaRPr lang="en-US" altLang="en-US" sz="2100" smtClean="0"/>
          </a:p>
        </p:txBody>
      </p:sp>
      <p:pic>
        <p:nvPicPr>
          <p:cNvPr id="32772" name="Picture 7" descr="Building the Legacy: IDEA 200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513" y="2286000"/>
            <a:ext cx="3670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3200" smtClean="0"/>
              <a:t>Section 508 of the Rehabilitation Act</a:t>
            </a:r>
            <a:br>
              <a:rPr lang="en-US" altLang="en-US" sz="3200" smtClean="0"/>
            </a:br>
            <a:r>
              <a:rPr lang="en-US" altLang="en-US" sz="2000" smtClean="0"/>
              <a:t>29 USC § 794d</a:t>
            </a:r>
          </a:p>
        </p:txBody>
      </p:sp>
      <p:sp>
        <p:nvSpPr>
          <p:cNvPr id="34819" name="Rectangle 3"/>
          <p:cNvSpPr>
            <a:spLocks noGrp="1" noChangeArrowheads="1"/>
          </p:cNvSpPr>
          <p:nvPr>
            <p:ph type="body" idx="1"/>
          </p:nvPr>
        </p:nvSpPr>
        <p:spPr>
          <a:xfrm>
            <a:off x="990600" y="1752600"/>
            <a:ext cx="7845425" cy="4495800"/>
          </a:xfrm>
        </p:spPr>
        <p:txBody>
          <a:bodyPr/>
          <a:lstStyle/>
          <a:p>
            <a:pPr eaLnBrk="1" hangingPunct="1">
              <a:lnSpc>
                <a:spcPct val="80000"/>
              </a:lnSpc>
            </a:pPr>
            <a:r>
              <a:rPr lang="en-US" altLang="en-US" sz="1800" smtClean="0"/>
              <a:t>Requires that all electronic and information technologies that are developed and used by any Federal government agency must be accessible to people with disabilities.  These technologies include:</a:t>
            </a:r>
          </a:p>
          <a:p>
            <a:pPr lvl="1" eaLnBrk="1" hangingPunct="1">
              <a:lnSpc>
                <a:spcPct val="80000"/>
              </a:lnSpc>
            </a:pPr>
            <a:r>
              <a:rPr lang="en-US" altLang="en-US" sz="1600" smtClean="0"/>
              <a:t>Websites</a:t>
            </a:r>
          </a:p>
          <a:p>
            <a:pPr lvl="1" eaLnBrk="1" hangingPunct="1">
              <a:lnSpc>
                <a:spcPct val="80000"/>
              </a:lnSpc>
            </a:pPr>
            <a:r>
              <a:rPr lang="en-US" altLang="en-US" sz="1600" smtClean="0"/>
              <a:t>Video and audio materials</a:t>
            </a:r>
          </a:p>
          <a:p>
            <a:pPr lvl="1" eaLnBrk="1" hangingPunct="1">
              <a:lnSpc>
                <a:spcPct val="80000"/>
              </a:lnSpc>
            </a:pPr>
            <a:r>
              <a:rPr lang="en-US" altLang="en-US" sz="1600" smtClean="0"/>
              <a:t>Electronic books</a:t>
            </a:r>
          </a:p>
          <a:p>
            <a:pPr lvl="1" eaLnBrk="1" hangingPunct="1">
              <a:lnSpc>
                <a:spcPct val="80000"/>
              </a:lnSpc>
            </a:pPr>
            <a:r>
              <a:rPr lang="en-US" altLang="en-US" sz="1600" smtClean="0"/>
              <a:t>Televised programs</a:t>
            </a:r>
          </a:p>
          <a:p>
            <a:pPr lvl="1" eaLnBrk="1" hangingPunct="1">
              <a:lnSpc>
                <a:spcPct val="80000"/>
              </a:lnSpc>
            </a:pPr>
            <a:r>
              <a:rPr lang="en-US" altLang="en-US" sz="1600" smtClean="0"/>
              <a:t>Any other type of electronic media</a:t>
            </a:r>
          </a:p>
          <a:p>
            <a:pPr lvl="1" eaLnBrk="1" hangingPunct="1">
              <a:lnSpc>
                <a:spcPct val="80000"/>
              </a:lnSpc>
            </a:pPr>
            <a:endParaRPr lang="en-US" altLang="en-US" sz="1600" smtClean="0"/>
          </a:p>
          <a:p>
            <a:pPr lvl="1" eaLnBrk="1" hangingPunct="1">
              <a:lnSpc>
                <a:spcPct val="80000"/>
              </a:lnSpc>
            </a:pPr>
            <a:endParaRPr lang="en-US" altLang="en-US" sz="1600" smtClean="0"/>
          </a:p>
          <a:p>
            <a:pPr lvl="1" eaLnBrk="1" hangingPunct="1">
              <a:lnSpc>
                <a:spcPct val="80000"/>
              </a:lnSpc>
            </a:pPr>
            <a:endParaRPr lang="en-US" altLang="en-US" sz="1000" smtClean="0"/>
          </a:p>
          <a:p>
            <a:pPr eaLnBrk="1" hangingPunct="1">
              <a:lnSpc>
                <a:spcPct val="80000"/>
              </a:lnSpc>
            </a:pPr>
            <a:r>
              <a:rPr lang="en-US" altLang="en-US" sz="1800" smtClean="0"/>
              <a:t>Does not apply to the private sector or to organizations that receive Federal funds.  (It does, however, apply to materials developed by those organizations for the Federal government and funded by government agencies.)</a:t>
            </a:r>
          </a:p>
        </p:txBody>
      </p:sp>
      <p:pic>
        <p:nvPicPr>
          <p:cNvPr id="34820" name="Picture 5" descr="Section508.gov &#10;Opening Doors to IT&#1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048000"/>
            <a:ext cx="293846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00" y="457200"/>
            <a:ext cx="7313613" cy="1143000"/>
          </a:xfrm>
        </p:spPr>
        <p:txBody>
          <a:bodyPr/>
          <a:lstStyle/>
          <a:p>
            <a:pPr eaLnBrk="1" hangingPunct="1"/>
            <a:r>
              <a:rPr lang="en-US" altLang="en-US" sz="3200" smtClean="0"/>
              <a:t>Assistive Technology Act of 1998</a:t>
            </a:r>
            <a:br>
              <a:rPr lang="en-US" altLang="en-US" sz="3200" smtClean="0"/>
            </a:br>
            <a:r>
              <a:rPr lang="en-US" altLang="en-US" sz="2000" smtClean="0"/>
              <a:t>Public Law 105-394 [29 USC 2201]</a:t>
            </a:r>
          </a:p>
        </p:txBody>
      </p:sp>
      <p:sp>
        <p:nvSpPr>
          <p:cNvPr id="15363" name="Rectangle 3"/>
          <p:cNvSpPr>
            <a:spLocks noGrp="1" noChangeArrowheads="1"/>
          </p:cNvSpPr>
          <p:nvPr>
            <p:ph type="body" sz="half" idx="1"/>
          </p:nvPr>
        </p:nvSpPr>
        <p:spPr>
          <a:xfrm>
            <a:off x="685800" y="1828800"/>
            <a:ext cx="8001000" cy="4343400"/>
          </a:xfrm>
        </p:spPr>
        <p:txBody>
          <a:bodyPr/>
          <a:lstStyle/>
          <a:p>
            <a:pPr marL="400050" indent="-400050" eaLnBrk="1" hangingPunct="1">
              <a:lnSpc>
                <a:spcPct val="90000"/>
              </a:lnSpc>
              <a:defRPr/>
            </a:pPr>
            <a:r>
              <a:rPr lang="en-US" altLang="en-US" sz="1900" dirty="0" smtClean="0"/>
              <a:t>Also known as the “Tech Act”</a:t>
            </a:r>
          </a:p>
          <a:p>
            <a:pPr marL="400050" indent="-400050" eaLnBrk="1" hangingPunct="1">
              <a:lnSpc>
                <a:spcPct val="90000"/>
              </a:lnSpc>
              <a:buFont typeface="Wingdings" panose="05000000000000000000" pitchFamily="2" charset="2"/>
              <a:buNone/>
              <a:defRPr/>
            </a:pPr>
            <a:endParaRPr lang="en-US" altLang="en-US" sz="800" dirty="0" smtClean="0"/>
          </a:p>
          <a:p>
            <a:pPr marL="400050" indent="-400050" eaLnBrk="1" hangingPunct="1">
              <a:lnSpc>
                <a:spcPct val="90000"/>
              </a:lnSpc>
              <a:defRPr/>
            </a:pPr>
            <a:r>
              <a:rPr lang="en-US" altLang="en-US" sz="1900" dirty="0" smtClean="0"/>
              <a:t>Provides funds to states to support three types of programs:</a:t>
            </a:r>
          </a:p>
          <a:p>
            <a:pPr marL="400050" indent="-400050" eaLnBrk="1" hangingPunct="1">
              <a:lnSpc>
                <a:spcPct val="90000"/>
              </a:lnSpc>
              <a:defRPr/>
            </a:pPr>
            <a:endParaRPr lang="en-US" altLang="en-US" sz="1900" dirty="0" smtClean="0"/>
          </a:p>
          <a:p>
            <a:pPr marL="819150" lvl="1" indent="-361950" eaLnBrk="1" hangingPunct="1">
              <a:lnSpc>
                <a:spcPct val="90000"/>
              </a:lnSpc>
              <a:buFont typeface="Wingdings" panose="05000000000000000000" pitchFamily="2" charset="2"/>
              <a:buAutoNum type="arabicPeriod"/>
              <a:defRPr/>
            </a:pPr>
            <a:r>
              <a:rPr lang="en-US" altLang="en-US" sz="1700" dirty="0" smtClean="0"/>
              <a:t>Assistive technology (AT) demonstration centers, information centers, equipment loan facilities, referral services, and other consumer-oriented programs</a:t>
            </a:r>
          </a:p>
          <a:p>
            <a:pPr marL="819150" lvl="1" indent="-361950" eaLnBrk="1" hangingPunct="1">
              <a:lnSpc>
                <a:spcPct val="90000"/>
              </a:lnSpc>
              <a:buFont typeface="Wingdings" panose="05000000000000000000" pitchFamily="2" charset="2"/>
              <a:buAutoNum type="arabicPeriod"/>
              <a:defRPr/>
            </a:pPr>
            <a:r>
              <a:rPr lang="en-US" altLang="en-US" sz="1700" dirty="0" smtClean="0"/>
              <a:t>Protection and advocacy services to help people with disabilities and their families, as they attempt to access the services for which they are eligible</a:t>
            </a:r>
          </a:p>
          <a:p>
            <a:pPr marL="457200" lvl="1" indent="0">
              <a:spcBef>
                <a:spcPct val="0"/>
              </a:spcBef>
              <a:buFont typeface="Wingdings" panose="05000000000000000000" pitchFamily="2" charset="2"/>
              <a:buNone/>
              <a:defRPr/>
            </a:pPr>
            <a:r>
              <a:rPr lang="en-US" sz="1700" kern="1200" dirty="0">
                <a:solidFill>
                  <a:srgbClr val="000066"/>
                </a:solidFill>
                <a:effectLst>
                  <a:outerShdw blurRad="38100" dist="38100" dir="2700000" algn="tl">
                    <a:srgbClr val="C0C0C0"/>
                  </a:outerShdw>
                </a:effectLst>
                <a:ea typeface="+mn-ea"/>
                <a:cs typeface="+mn-cs"/>
              </a:rPr>
              <a:t>3.</a:t>
            </a:r>
            <a:r>
              <a:rPr lang="en-US" sz="1700" kern="1200" dirty="0">
                <a:solidFill>
                  <a:srgbClr val="000000"/>
                </a:solidFill>
                <a:effectLst>
                  <a:outerShdw blurRad="38100" dist="38100" dir="2700000" algn="tl">
                    <a:srgbClr val="C0C0C0"/>
                  </a:outerShdw>
                </a:effectLst>
                <a:ea typeface="+mn-ea"/>
                <a:cs typeface="+mn-cs"/>
              </a:rPr>
              <a:t> Federal/state programs to provide low    </a:t>
            </a:r>
          </a:p>
          <a:p>
            <a:pPr marL="457200" lvl="1" indent="0">
              <a:spcBef>
                <a:spcPct val="0"/>
              </a:spcBef>
              <a:buFont typeface="Wingdings" panose="05000000000000000000" pitchFamily="2" charset="2"/>
              <a:buNone/>
              <a:defRPr/>
            </a:pPr>
            <a:r>
              <a:rPr lang="en-US" sz="1700" kern="1200" dirty="0">
                <a:solidFill>
                  <a:srgbClr val="000000"/>
                </a:solidFill>
                <a:effectLst>
                  <a:outerShdw blurRad="38100" dist="38100" dir="2700000" algn="tl">
                    <a:srgbClr val="C0C0C0"/>
                  </a:outerShdw>
                </a:effectLst>
                <a:ea typeface="+mn-ea"/>
                <a:cs typeface="+mn-cs"/>
              </a:rPr>
              <a:t>    interest loans and other alternative  </a:t>
            </a:r>
          </a:p>
          <a:p>
            <a:pPr marL="457200" lvl="1" indent="0">
              <a:spcBef>
                <a:spcPct val="0"/>
              </a:spcBef>
              <a:buFont typeface="Wingdings" panose="05000000000000000000" pitchFamily="2" charset="2"/>
              <a:buNone/>
              <a:defRPr/>
            </a:pPr>
            <a:r>
              <a:rPr lang="en-US" sz="1700" kern="1200" dirty="0">
                <a:solidFill>
                  <a:srgbClr val="000000"/>
                </a:solidFill>
                <a:effectLst>
                  <a:outerShdw blurRad="38100" dist="38100" dir="2700000" algn="tl">
                    <a:srgbClr val="C0C0C0"/>
                  </a:outerShdw>
                </a:effectLst>
                <a:ea typeface="+mn-ea"/>
                <a:cs typeface="+mn-cs"/>
              </a:rPr>
              <a:t>    financing options to help people with </a:t>
            </a:r>
          </a:p>
          <a:p>
            <a:pPr marL="457200" lvl="1" indent="0">
              <a:spcBef>
                <a:spcPct val="0"/>
              </a:spcBef>
              <a:buFont typeface="Wingdings" panose="05000000000000000000" pitchFamily="2" charset="2"/>
              <a:buNone/>
              <a:defRPr/>
            </a:pPr>
            <a:r>
              <a:rPr lang="en-US" sz="1700" kern="1200" dirty="0">
                <a:solidFill>
                  <a:srgbClr val="000000"/>
                </a:solidFill>
                <a:effectLst>
                  <a:outerShdw blurRad="38100" dist="38100" dir="2700000" algn="tl">
                    <a:srgbClr val="C0C0C0"/>
                  </a:outerShdw>
                </a:effectLst>
                <a:ea typeface="+mn-ea"/>
                <a:cs typeface="+mn-cs"/>
              </a:rPr>
              <a:t>    disabilities purchase needed assistive </a:t>
            </a:r>
          </a:p>
          <a:p>
            <a:pPr marL="457200" lvl="1" indent="0">
              <a:spcBef>
                <a:spcPct val="0"/>
              </a:spcBef>
              <a:buFont typeface="Wingdings" panose="05000000000000000000" pitchFamily="2" charset="2"/>
              <a:buNone/>
              <a:defRPr/>
            </a:pPr>
            <a:r>
              <a:rPr lang="en-US" sz="1700" kern="1200" dirty="0">
                <a:solidFill>
                  <a:srgbClr val="000000"/>
                </a:solidFill>
                <a:effectLst>
                  <a:outerShdw blurRad="38100" dist="38100" dir="2700000" algn="tl">
                    <a:srgbClr val="C0C0C0"/>
                  </a:outerShdw>
                </a:effectLst>
                <a:ea typeface="+mn-ea"/>
                <a:cs typeface="+mn-cs"/>
              </a:rPr>
              <a:t>    technology</a:t>
            </a:r>
          </a:p>
          <a:p>
            <a:pPr marL="819150" lvl="1" indent="-361950" eaLnBrk="1" hangingPunct="1">
              <a:lnSpc>
                <a:spcPct val="90000"/>
              </a:lnSpc>
              <a:buFont typeface="Wingdings" panose="05000000000000000000" pitchFamily="2" charset="2"/>
              <a:buAutoNum type="arabicPeriod"/>
              <a:defRPr/>
            </a:pPr>
            <a:endParaRPr lang="en-US" altLang="en-US" sz="1700" dirty="0" smtClean="0"/>
          </a:p>
          <a:p>
            <a:pPr marL="819150" lvl="1" indent="-361950" eaLnBrk="1" hangingPunct="1">
              <a:lnSpc>
                <a:spcPct val="90000"/>
              </a:lnSpc>
              <a:buFont typeface="Wingdings" panose="05000000000000000000" pitchFamily="2" charset="2"/>
              <a:buNone/>
              <a:defRPr/>
            </a:pPr>
            <a:endParaRPr lang="en-US" altLang="en-US" sz="1700" dirty="0" smtClean="0"/>
          </a:p>
          <a:p>
            <a:pPr marL="819150" lvl="1" indent="-361950" eaLnBrk="1" hangingPunct="1">
              <a:lnSpc>
                <a:spcPct val="90000"/>
              </a:lnSpc>
              <a:buFont typeface="Wingdings" panose="05000000000000000000" pitchFamily="2" charset="2"/>
              <a:buNone/>
              <a:defRPr/>
            </a:pPr>
            <a:endParaRPr lang="en-US" altLang="en-US" sz="1700" dirty="0" smtClean="0"/>
          </a:p>
        </p:txBody>
      </p:sp>
      <p:pic>
        <p:nvPicPr>
          <p:cNvPr id="36868" name="Picture 8" descr="assistivetech.net: National Public Website on Assistive Technolog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962" b="13223"/>
          <a:stretch>
            <a:fillRect/>
          </a:stretch>
        </p:blipFill>
        <p:spPr bwMode="auto">
          <a:xfrm>
            <a:off x="6019800" y="49530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43000" y="533400"/>
            <a:ext cx="7693025" cy="1066800"/>
          </a:xfrm>
        </p:spPr>
        <p:txBody>
          <a:bodyPr/>
          <a:lstStyle/>
          <a:p>
            <a:pPr eaLnBrk="1" hangingPunct="1"/>
            <a:r>
              <a:rPr lang="en-US" altLang="en-US" sz="2800" smtClean="0">
                <a:hlinkClick r:id="rId3"/>
              </a:rPr>
              <a:t>Carl D. Perkins Vocational and Technical Education Act Amendments of 1998</a:t>
            </a:r>
            <a:r>
              <a:rPr lang="en-US" altLang="en-US" sz="2800" smtClean="0"/>
              <a:t/>
            </a:r>
            <a:br>
              <a:rPr lang="en-US" altLang="en-US" sz="2800" smtClean="0"/>
            </a:br>
            <a:r>
              <a:rPr lang="en-US" altLang="en-US" sz="2000" smtClean="0"/>
              <a:t>P.L. 105-332 Section 1 (b) [20 USC 2302]</a:t>
            </a:r>
          </a:p>
        </p:txBody>
      </p:sp>
      <p:sp>
        <p:nvSpPr>
          <p:cNvPr id="38915" name="Rectangle 3"/>
          <p:cNvSpPr>
            <a:spLocks noGrp="1" noChangeArrowheads="1"/>
          </p:cNvSpPr>
          <p:nvPr>
            <p:ph type="body" idx="1"/>
          </p:nvPr>
        </p:nvSpPr>
        <p:spPr>
          <a:xfrm>
            <a:off x="911225" y="2286000"/>
            <a:ext cx="7924800" cy="4267200"/>
          </a:xfrm>
        </p:spPr>
        <p:txBody>
          <a:bodyPr/>
          <a:lstStyle/>
          <a:p>
            <a:pPr eaLnBrk="1" hangingPunct="1">
              <a:lnSpc>
                <a:spcPct val="80000"/>
              </a:lnSpc>
            </a:pPr>
            <a:r>
              <a:rPr lang="en-US" altLang="en-US" sz="1700" smtClean="0"/>
              <a:t>Defines vocational technical education as organized educational programs offering sequences of courses directly related to preparing individuals for paid or unpaid employment in current or emerging occupations requiring other than a baccalaureate or advanced degree.</a:t>
            </a:r>
          </a:p>
          <a:p>
            <a:pPr eaLnBrk="1" hangingPunct="1">
              <a:lnSpc>
                <a:spcPct val="80000"/>
              </a:lnSpc>
              <a:buFont typeface="Wingdings" panose="05000000000000000000" pitchFamily="2" charset="2"/>
              <a:buNone/>
            </a:pPr>
            <a:endParaRPr lang="en-US" altLang="en-US" sz="800" smtClean="0"/>
          </a:p>
          <a:p>
            <a:pPr eaLnBrk="1" hangingPunct="1">
              <a:lnSpc>
                <a:spcPct val="80000"/>
              </a:lnSpc>
            </a:pPr>
            <a:r>
              <a:rPr lang="en-US" altLang="en-US" sz="1700" smtClean="0"/>
              <a:t>Requires schools to:</a:t>
            </a:r>
          </a:p>
          <a:p>
            <a:pPr lvl="1" eaLnBrk="1" hangingPunct="1">
              <a:lnSpc>
                <a:spcPct val="80000"/>
              </a:lnSpc>
            </a:pPr>
            <a:r>
              <a:rPr lang="en-US" altLang="en-US" sz="1500" smtClean="0"/>
              <a:t>Integrate academic, vocational and technical training</a:t>
            </a:r>
          </a:p>
          <a:p>
            <a:pPr lvl="1" eaLnBrk="1" hangingPunct="1">
              <a:lnSpc>
                <a:spcPct val="80000"/>
              </a:lnSpc>
            </a:pPr>
            <a:r>
              <a:rPr lang="en-US" altLang="en-US" sz="1500" smtClean="0"/>
              <a:t>Increase the use of technology</a:t>
            </a:r>
          </a:p>
          <a:p>
            <a:pPr lvl="1" eaLnBrk="1" hangingPunct="1">
              <a:lnSpc>
                <a:spcPct val="80000"/>
              </a:lnSpc>
            </a:pPr>
            <a:r>
              <a:rPr lang="en-US" altLang="en-US" sz="1500" smtClean="0"/>
              <a:t>Provide professional development opportunities to staff</a:t>
            </a:r>
          </a:p>
          <a:p>
            <a:pPr lvl="1" eaLnBrk="1" hangingPunct="1">
              <a:lnSpc>
                <a:spcPct val="80000"/>
              </a:lnSpc>
            </a:pPr>
            <a:r>
              <a:rPr lang="en-US" altLang="en-US" sz="1500" smtClean="0"/>
              <a:t>Develop and implement evaluations of program quality</a:t>
            </a:r>
          </a:p>
          <a:p>
            <a:pPr lvl="1" eaLnBrk="1" hangingPunct="1">
              <a:lnSpc>
                <a:spcPct val="80000"/>
              </a:lnSpc>
            </a:pPr>
            <a:r>
              <a:rPr lang="en-US" altLang="en-US" sz="1500" smtClean="0"/>
              <a:t>Expand and modernize quality programs</a:t>
            </a:r>
          </a:p>
          <a:p>
            <a:pPr lvl="1" eaLnBrk="1" hangingPunct="1">
              <a:lnSpc>
                <a:spcPct val="80000"/>
              </a:lnSpc>
            </a:pPr>
            <a:r>
              <a:rPr lang="en-US" altLang="en-US" sz="1500" smtClean="0"/>
              <a:t>Link secondary and post-secondary vocational education</a:t>
            </a:r>
          </a:p>
          <a:p>
            <a:pPr lvl="1" eaLnBrk="1" hangingPunct="1">
              <a:lnSpc>
                <a:spcPct val="80000"/>
              </a:lnSpc>
              <a:buFont typeface="Wingdings" panose="05000000000000000000" pitchFamily="2" charset="2"/>
              <a:buNone/>
            </a:pPr>
            <a:endParaRPr lang="en-US" altLang="en-US" sz="1500" smtClean="0"/>
          </a:p>
          <a:p>
            <a:pPr eaLnBrk="1" hangingPunct="1">
              <a:lnSpc>
                <a:spcPct val="80000"/>
              </a:lnSpc>
            </a:pPr>
            <a:r>
              <a:rPr lang="en-US" altLang="en-US" sz="1700" smtClean="0"/>
              <a:t>Requires states to:</a:t>
            </a:r>
          </a:p>
          <a:p>
            <a:pPr lvl="1" eaLnBrk="1" hangingPunct="1">
              <a:lnSpc>
                <a:spcPct val="80000"/>
              </a:lnSpc>
            </a:pPr>
            <a:r>
              <a:rPr lang="en-US" altLang="en-US" sz="1500" smtClean="0"/>
              <a:t>Submit an annual report on how special populations, including persons living with disabilities, engaged in vocational education are faring relative to the state’s performance guidelines</a:t>
            </a:r>
            <a:endParaRPr lang="en-US" altLang="en-US" sz="1400" smtClean="0"/>
          </a:p>
          <a:p>
            <a:pPr lvl="1" eaLnBrk="1" hangingPunct="1">
              <a:lnSpc>
                <a:spcPct val="80000"/>
              </a:lnSpc>
              <a:buFont typeface="Wingdings" panose="05000000000000000000" pitchFamily="2" charset="2"/>
              <a:buNone/>
            </a:pPr>
            <a:endParaRPr lang="en-US" altLang="en-US" sz="1500" smtClean="0"/>
          </a:p>
          <a:p>
            <a:pPr lvl="1" eaLnBrk="1" hangingPunct="1">
              <a:lnSpc>
                <a:spcPct val="80000"/>
              </a:lnSpc>
              <a:buFont typeface="Wingdings" panose="05000000000000000000" pitchFamily="2" charset="2"/>
              <a:buNone/>
            </a:pPr>
            <a:endParaRPr lang="en-US" altLang="en-US" sz="140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FCTD">
  <a:themeElements>
    <a:clrScheme name="FCTD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FCTD">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CTD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FCTD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FCTD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FCTD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FCTD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FCTD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FCTD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FCTD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FCTD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FCTD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TD_PPT_CornerAccen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D-PPT" id="{DF27810B-74C5-4A83-8593-FB8823E0E34A}" vid="{B0412D91-49E0-4CAB-BAC0-78CB835A3A50}"/>
    </a:ext>
  </a:extLst>
</a:theme>
</file>

<file path=ppt/theme/theme3.xml><?xml version="1.0" encoding="utf-8"?>
<a:theme xmlns:a="http://schemas.openxmlformats.org/drawingml/2006/main" name="1_CTD_PPT_CornerAccen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D-PPT" id="{DF27810B-74C5-4A83-8593-FB8823E0E34A}" vid="{B0412D91-49E0-4CAB-BAC0-78CB835A3A50}"/>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42038</TotalTime>
  <Words>977</Words>
  <Application>Microsoft Office PowerPoint</Application>
  <PresentationFormat>On-screen Show (4:3)</PresentationFormat>
  <Paragraphs>135</Paragraphs>
  <Slides>18</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Calibri</vt:lpstr>
      <vt:lpstr>Calibri Light</vt:lpstr>
      <vt:lpstr>Century Gothic</vt:lpstr>
      <vt:lpstr>Tahoma</vt:lpstr>
      <vt:lpstr>Verdana</vt:lpstr>
      <vt:lpstr>Wingdings</vt:lpstr>
      <vt:lpstr>FCTD</vt:lpstr>
      <vt:lpstr>CTD_PPT_CornerAccents</vt:lpstr>
      <vt:lpstr>1_CTD_PPT_CornerAccents</vt:lpstr>
      <vt:lpstr>Assistive Technology Laws</vt:lpstr>
      <vt:lpstr>Assistive Technology Laws by: Family Center on Technology and Disability </vt:lpstr>
      <vt:lpstr>Americans with Disabilities Act (ADA) Public Law 101-334 [42 USC 12101]</vt:lpstr>
      <vt:lpstr>Americans with Disabilities Act (ADA) Public Law 101-334 [42 USC 12101] Continuation</vt:lpstr>
      <vt:lpstr>Americans with Disabilities Act (ADA) Public Law 101-334 [42 USC 12101] Continuation </vt:lpstr>
      <vt:lpstr>Individuals with Disabilities  Education Act (IDEA) Public Law 94-142</vt:lpstr>
      <vt:lpstr>Section 508 of the Rehabilitation Act 29 USC § 794d</vt:lpstr>
      <vt:lpstr>Assistive Technology Act of 1998 Public Law 105-394 [29 USC 2201]</vt:lpstr>
      <vt:lpstr>Carl D. Perkins Vocational and Technical Education Act Amendments of 1998 P.L. 105-332 Section 1 (b) [20 USC 2302]</vt:lpstr>
      <vt:lpstr>Carl D. Perkins Career and Technical Education Improvement Act of 2006 (1)</vt:lpstr>
      <vt:lpstr>Fair Housing Act Amendments of 1988 Public Law 100-430 [42 USC 3604]</vt:lpstr>
      <vt:lpstr>The Television Decoder Circuitry Act of 1990, Section 3 Public Law 101-431 [47 USC 303(u)]</vt:lpstr>
      <vt:lpstr>Telecommunications Act of 1996</vt:lpstr>
      <vt:lpstr>Federal Government Procurement of Accessible Information Technology Public Law 105-220 Section 408 [29 USC 794 (d)]</vt:lpstr>
      <vt:lpstr>Workforce Investment Act of 1998 Public Law 105-220 [29 USC 701]</vt:lpstr>
      <vt:lpstr>Additional Resources</vt:lpstr>
      <vt:lpstr>Family Center on Technology and Disability 1825 Connecticut Avenue, NW 7th Floor Washington, DC 20009-5721 email: fctd@fhi360.org</vt:lpstr>
      <vt:lpstr>PowerPoint Presentation</vt:lpstr>
    </vt:vector>
  </TitlesOfParts>
  <Company>AED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Technology Laws</dc:title>
  <dc:creator>AED_USER</dc:creator>
  <cp:lastModifiedBy>Clare M  Talbert</cp:lastModifiedBy>
  <cp:revision>119</cp:revision>
  <dcterms:created xsi:type="dcterms:W3CDTF">2006-07-26T15:29:34Z</dcterms:created>
  <dcterms:modified xsi:type="dcterms:W3CDTF">2019-03-20T17:18:17Z</dcterms:modified>
</cp:coreProperties>
</file>